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70" r:id="rId5"/>
    <p:sldId id="268" r:id="rId6"/>
    <p:sldId id="259" r:id="rId7"/>
    <p:sldId id="260" r:id="rId8"/>
    <p:sldId id="271" r:id="rId9"/>
    <p:sldId id="262" r:id="rId10"/>
    <p:sldId id="263" r:id="rId11"/>
    <p:sldId id="265" r:id="rId12"/>
    <p:sldId id="264" r:id="rId13"/>
    <p:sldId id="266" r:id="rId14"/>
    <p:sldId id="267" r:id="rId15"/>
  </p:sldIdLst>
  <p:sldSz cx="18288000" cy="10287000"/>
  <p:notesSz cx="6858000" cy="9144000"/>
  <p:embeddedFontLst>
    <p:embeddedFont>
      <p:font typeface="Oswald" panose="020B0604020202020204" charset="-52"/>
      <p:regular r:id="rId16"/>
    </p:embeddedFont>
    <p:embeddedFont>
      <p:font typeface="Free Serif Italics" panose="020B0604020202020204" charset="0"/>
      <p:regular r:id="rId17"/>
    </p:embeddedFont>
    <p:embeddedFont>
      <p:font typeface="Free Serif Bold Italics" panose="020B0604020202020204" charset="0"/>
      <p:regular r:id="rId18"/>
    </p:embeddedFont>
    <p:embeddedFont>
      <p:font typeface="Verdana" panose="020B0604030504040204" pitchFamily="34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Lato" panose="020B0604020202020204" charset="0"/>
      <p:regular r:id="rId27"/>
    </p:embeddedFont>
    <p:embeddedFont>
      <p:font typeface="Lato Italics" panose="020B0604020202020204" charset="0"/>
      <p:regular r:id="rId28"/>
    </p:embeddedFont>
    <p:embeddedFont>
      <p:font typeface="Free Serif" panose="020B0604020202020204" charset="0"/>
      <p:regular r:id="rId29"/>
    </p:embeddedFont>
    <p:embeddedFont>
      <p:font typeface="Free Serif Bold" panose="020B0604020202020204" charset="0"/>
      <p:regular r:id="rId30"/>
    </p:embeddedFont>
    <p:embeddedFont>
      <p:font typeface="Oswald Bold" panose="020B0604020202020204" charset="-52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25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avt.bibl@volsu.ru" TargetMode="External"/><Relationship Id="rId4" Type="http://schemas.openxmlformats.org/officeDocument/2006/relationships/hyperlink" Target="mailto:marsstat.bibl@volsu.r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1"/>
            <a:ext cx="5154137" cy="10287001"/>
          </a:xfrm>
          <a:prstGeom prst="rect">
            <a:avLst/>
          </a:prstGeom>
          <a:solidFill>
            <a:srgbClr val="C29A74">
              <a:alpha val="49804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9095099" y="2095500"/>
            <a:ext cx="9192901" cy="6553200"/>
            <a:chOff x="0" y="142972"/>
            <a:chExt cx="12257201" cy="8737601"/>
          </a:xfrm>
        </p:grpSpPr>
        <p:sp>
          <p:nvSpPr>
            <p:cNvPr id="4" name="AutoShape 4"/>
            <p:cNvSpPr/>
            <p:nvPr/>
          </p:nvSpPr>
          <p:spPr>
            <a:xfrm>
              <a:off x="0" y="7462225"/>
              <a:ext cx="12257201" cy="1418348"/>
            </a:xfrm>
            <a:prstGeom prst="rect">
              <a:avLst/>
            </a:prstGeom>
            <a:solidFill>
              <a:srgbClr val="C29A7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489800" y="142972"/>
              <a:ext cx="11277600" cy="63436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327"/>
                </a:lnSpc>
              </a:pPr>
              <a:r>
                <a:rPr lang="en-US" sz="4439" spc="133" dirty="0">
                  <a:solidFill>
                    <a:srgbClr val="C29A74"/>
                  </a:solidFill>
                  <a:latin typeface="Free Serif Bold"/>
                </a:rPr>
                <a:t>WEB-ПРОЕКТ «СТАЛИНГРАДСКАЯ БИТВА: ИСТОРИЯ И НАСЛЕДИЕ» </a:t>
              </a:r>
              <a:endParaRPr lang="en-US" sz="4439" spc="133" dirty="0" smtClean="0">
                <a:solidFill>
                  <a:srgbClr val="C29A74"/>
                </a:solidFill>
                <a:latin typeface="Free Serif Bold"/>
              </a:endParaRPr>
            </a:p>
            <a:p>
              <a:pPr algn="ctr">
                <a:lnSpc>
                  <a:spcPts val="5327"/>
                </a:lnSpc>
              </a:pPr>
              <a:r>
                <a:rPr lang="ru-RU" sz="4439" spc="133" dirty="0" smtClean="0">
                  <a:solidFill>
                    <a:srgbClr val="C29A74"/>
                  </a:solidFill>
                  <a:latin typeface="Free Serif Bold"/>
                </a:rPr>
                <a:t>КАК КРАЕВЕДЧЕСКИЙ БИБЛИОГРАФИЧЕСКИЙ РЕСУРС</a:t>
              </a:r>
              <a:endParaRPr lang="en-US" sz="4439" spc="133" dirty="0">
                <a:solidFill>
                  <a:srgbClr val="C29A74"/>
                </a:solidFill>
                <a:latin typeface="Free Serif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76401" y="7366578"/>
              <a:ext cx="8636000" cy="12995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798"/>
                </a:lnSpc>
              </a:pPr>
              <a:r>
                <a:rPr lang="en-US" sz="2532" spc="101" dirty="0" err="1">
                  <a:solidFill>
                    <a:srgbClr val="FBFDF4"/>
                  </a:solidFill>
                  <a:latin typeface="Lato Italics"/>
                </a:rPr>
                <a:t>Виноградова</a:t>
              </a:r>
              <a:r>
                <a:rPr lang="en-US" sz="2532" spc="101" dirty="0">
                  <a:solidFill>
                    <a:srgbClr val="FBFDF4"/>
                  </a:solidFill>
                  <a:latin typeface="Lato Italics"/>
                </a:rPr>
                <a:t> </a:t>
              </a:r>
              <a:r>
                <a:rPr lang="en-US" sz="2532" spc="101" dirty="0" err="1">
                  <a:solidFill>
                    <a:srgbClr val="FBFDF4"/>
                  </a:solidFill>
                  <a:latin typeface="Lato Italics"/>
                </a:rPr>
                <a:t>Наталья</a:t>
              </a:r>
              <a:r>
                <a:rPr lang="en-US" sz="2532" spc="101" dirty="0">
                  <a:solidFill>
                    <a:srgbClr val="FBFDF4"/>
                  </a:solidFill>
                  <a:latin typeface="Lato Italics"/>
                </a:rPr>
                <a:t> </a:t>
              </a:r>
              <a:r>
                <a:rPr lang="en-US" sz="2532" spc="101" dirty="0" err="1">
                  <a:solidFill>
                    <a:srgbClr val="FBFDF4"/>
                  </a:solidFill>
                  <a:latin typeface="Lato Italics"/>
                </a:rPr>
                <a:t>Николаевна</a:t>
              </a:r>
              <a:endParaRPr lang="en-US" sz="2532" spc="101" dirty="0">
                <a:solidFill>
                  <a:srgbClr val="FBFDF4"/>
                </a:solidFill>
                <a:latin typeface="Lato Italics"/>
              </a:endParaRPr>
            </a:p>
            <a:p>
              <a:pPr>
                <a:lnSpc>
                  <a:spcPts val="3798"/>
                </a:lnSpc>
              </a:pPr>
              <a:r>
                <a:rPr lang="en-US" sz="2532" spc="101" dirty="0" err="1">
                  <a:solidFill>
                    <a:srgbClr val="FBFDF4"/>
                  </a:solidFill>
                  <a:latin typeface="Lato Italics"/>
                </a:rPr>
                <a:t>Уткина</a:t>
              </a:r>
              <a:r>
                <a:rPr lang="en-US" sz="2532" spc="101" dirty="0">
                  <a:solidFill>
                    <a:srgbClr val="FBFDF4"/>
                  </a:solidFill>
                  <a:latin typeface="Lato Italics"/>
                </a:rPr>
                <a:t> </a:t>
              </a:r>
              <a:r>
                <a:rPr lang="en-US" sz="2532" spc="101" dirty="0" err="1">
                  <a:solidFill>
                    <a:srgbClr val="FBFDF4"/>
                  </a:solidFill>
                  <a:latin typeface="Lato Italics"/>
                </a:rPr>
                <a:t>Татьяна</a:t>
              </a:r>
              <a:r>
                <a:rPr lang="en-US" sz="2532" spc="101" dirty="0">
                  <a:solidFill>
                    <a:srgbClr val="FBFDF4"/>
                  </a:solidFill>
                  <a:latin typeface="Lato Italics"/>
                </a:rPr>
                <a:t> </a:t>
              </a:r>
              <a:r>
                <a:rPr lang="en-US" sz="2532" spc="101" dirty="0" err="1">
                  <a:solidFill>
                    <a:srgbClr val="FBFDF4"/>
                  </a:solidFill>
                  <a:latin typeface="Lato Italics"/>
                </a:rPr>
                <a:t>Геннадьевна</a:t>
              </a:r>
              <a:endParaRPr lang="en-US" sz="2532" spc="101" dirty="0">
                <a:solidFill>
                  <a:srgbClr val="FBFDF4"/>
                </a:solidFill>
                <a:latin typeface="Lato Italics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t="1054" r="22596"/>
          <a:stretch>
            <a:fillRect/>
          </a:stretch>
        </p:blipFill>
        <p:spPr>
          <a:xfrm>
            <a:off x="1028700" y="1714141"/>
            <a:ext cx="7255629" cy="662488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 rot="-5400000">
            <a:off x="-4385168" y="4952734"/>
            <a:ext cx="9816447" cy="504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5"/>
              </a:lnSpc>
            </a:pPr>
            <a:r>
              <a:rPr lang="en-US" sz="2988" spc="268">
                <a:solidFill>
                  <a:srgbClr val="FBFDF4"/>
                </a:solidFill>
                <a:latin typeface="Free Serif Bold"/>
              </a:rPr>
              <a:t>МАЛУЕВ Б. ЗАЩИТНИКИ СТАЛИНГРАДА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912140" y="1030863"/>
            <a:ext cx="9347160" cy="8229600"/>
          </a:xfrm>
          <a:prstGeom prst="rect">
            <a:avLst/>
          </a:prstGeom>
          <a:solidFill>
            <a:srgbClr val="C29A74">
              <a:alpha val="6667"/>
            </a:srgbClr>
          </a:solidFill>
        </p:spPr>
      </p:sp>
      <p:sp>
        <p:nvSpPr>
          <p:cNvPr id="3" name="AutoShape 3"/>
          <p:cNvSpPr/>
          <p:nvPr/>
        </p:nvSpPr>
        <p:spPr>
          <a:xfrm rot="-5400000">
            <a:off x="1713521" y="4167917"/>
            <a:ext cx="10286999" cy="1951163"/>
          </a:xfrm>
          <a:prstGeom prst="rect">
            <a:avLst/>
          </a:prstGeom>
          <a:solidFill>
            <a:srgbClr val="C29A74">
              <a:alpha val="49804"/>
            </a:srgbClr>
          </a:solidFill>
        </p:spPr>
      </p:sp>
      <p:sp>
        <p:nvSpPr>
          <p:cNvPr id="4" name="TextBox 4"/>
          <p:cNvSpPr txBox="1"/>
          <p:nvPr/>
        </p:nvSpPr>
        <p:spPr>
          <a:xfrm rot="-5400000">
            <a:off x="2002976" y="3919624"/>
            <a:ext cx="9809496" cy="256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endParaRPr dirty="0"/>
          </a:p>
          <a:p>
            <a:pPr algn="ctr">
              <a:lnSpc>
                <a:spcPts val="5330"/>
              </a:lnSpc>
            </a:pPr>
            <a:r>
              <a:rPr lang="en-US" sz="4400" spc="136" dirty="0" err="1">
                <a:solidFill>
                  <a:srgbClr val="FBFDF4"/>
                </a:solidFill>
                <a:latin typeface="Free Serif"/>
              </a:rPr>
              <a:t>Книги</a:t>
            </a:r>
            <a:r>
              <a:rPr lang="en-US" sz="4400" spc="136" dirty="0">
                <a:solidFill>
                  <a:srgbClr val="FBFDF4"/>
                </a:solidFill>
                <a:latin typeface="Free Serif"/>
              </a:rPr>
              <a:t> </a:t>
            </a:r>
            <a:r>
              <a:rPr lang="en-US" sz="4400" spc="136" dirty="0" err="1">
                <a:solidFill>
                  <a:srgbClr val="FBFDF4"/>
                </a:solidFill>
                <a:latin typeface="Free Serif"/>
              </a:rPr>
              <a:t>из</a:t>
            </a:r>
            <a:r>
              <a:rPr lang="en-US" sz="4400" spc="136" dirty="0">
                <a:solidFill>
                  <a:srgbClr val="FBFDF4"/>
                </a:solidFill>
                <a:latin typeface="Free Serif"/>
              </a:rPr>
              <a:t> </a:t>
            </a:r>
            <a:r>
              <a:rPr lang="en-US" sz="4400" spc="136" dirty="0" err="1">
                <a:solidFill>
                  <a:srgbClr val="FBFDF4"/>
                </a:solidFill>
                <a:latin typeface="Free Serif"/>
              </a:rPr>
              <a:t>фонда</a:t>
            </a:r>
            <a:r>
              <a:rPr lang="en-US" sz="4400" spc="136" dirty="0">
                <a:solidFill>
                  <a:srgbClr val="FBFDF4"/>
                </a:solidFill>
                <a:latin typeface="Free Serif"/>
              </a:rPr>
              <a:t> </a:t>
            </a:r>
            <a:endParaRPr lang="ru-RU" sz="4400" spc="136" dirty="0" smtClean="0">
              <a:solidFill>
                <a:srgbClr val="FBFDF4"/>
              </a:solidFill>
              <a:latin typeface="Free Serif"/>
            </a:endParaRPr>
          </a:p>
          <a:p>
            <a:pPr algn="ctr">
              <a:lnSpc>
                <a:spcPts val="5330"/>
              </a:lnSpc>
            </a:pPr>
            <a:r>
              <a:rPr lang="en-US" sz="4400" spc="136" dirty="0" smtClean="0">
                <a:solidFill>
                  <a:srgbClr val="FBFDF4"/>
                </a:solidFill>
                <a:latin typeface="Free Serif"/>
              </a:rPr>
              <a:t>НБ </a:t>
            </a:r>
            <a:r>
              <a:rPr lang="ru-RU" sz="4400" spc="136" dirty="0" smtClean="0">
                <a:solidFill>
                  <a:srgbClr val="FBFDF4"/>
                </a:solidFill>
                <a:latin typeface="Free Serif"/>
              </a:rPr>
              <a:t>им. О. В. Иншакова</a:t>
            </a:r>
            <a:endParaRPr lang="en-US" sz="4400" spc="136" dirty="0">
              <a:solidFill>
                <a:srgbClr val="FBFDF4"/>
              </a:solidFill>
              <a:latin typeface="Free Serif"/>
            </a:endParaRPr>
          </a:p>
          <a:p>
            <a:pPr algn="ctr">
              <a:lnSpc>
                <a:spcPts val="4680"/>
              </a:lnSpc>
            </a:pPr>
            <a:endParaRPr lang="en-US" sz="1699" spc="136" dirty="0">
              <a:solidFill>
                <a:srgbClr val="FBFDF4"/>
              </a:solidFill>
              <a:latin typeface="Free Serif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8456942" y="2666452"/>
            <a:ext cx="9079631" cy="5971517"/>
            <a:chOff x="0" y="0"/>
            <a:chExt cx="12106175" cy="7962023"/>
          </a:xfrm>
        </p:grpSpPr>
        <p:sp>
          <p:nvSpPr>
            <p:cNvPr id="6" name="TextBox 6"/>
            <p:cNvSpPr txBox="1"/>
            <p:nvPr/>
          </p:nvSpPr>
          <p:spPr>
            <a:xfrm>
              <a:off x="0" y="-69304"/>
              <a:ext cx="12106170" cy="2901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03"/>
                </a:lnSpc>
              </a:pPr>
              <a:r>
                <a:rPr lang="en-US" sz="7002" spc="280">
                  <a:solidFill>
                    <a:srgbClr val="C29A74"/>
                  </a:solidFill>
                  <a:latin typeface="Free Serif Bold"/>
                </a:rPr>
                <a:t>РАБОТА С ИСТОЧНИКАМИ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895525"/>
              <a:ext cx="12106175" cy="37061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569"/>
                </a:lnSpc>
              </a:pPr>
              <a:r>
                <a:rPr lang="en-US" sz="3713" spc="37">
                  <a:solidFill>
                    <a:srgbClr val="C29A74"/>
                  </a:solidFill>
                  <a:latin typeface="Free Serif"/>
                </a:rPr>
                <a:t>Представлены полнотекстовые копии уникальных изданий, посвященных Сталинградской битве, вышедших в 1943-1945 гг.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298036"/>
            <a:ext cx="5881439" cy="8206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12240011" y="3972576"/>
            <a:ext cx="10322571" cy="2277896"/>
          </a:xfrm>
          <a:prstGeom prst="rect">
            <a:avLst/>
          </a:prstGeom>
          <a:solidFill>
            <a:srgbClr val="C29A74">
              <a:alpha val="49804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1301342" y="17268964"/>
            <a:ext cx="1280939" cy="578739"/>
          </a:xfrm>
          <a:prstGeom prst="rect">
            <a:avLst/>
          </a:prstGeom>
          <a:solidFill>
            <a:srgbClr val="C29A74">
              <a:alpha val="6667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1019175" y="3562350"/>
            <a:ext cx="6515100" cy="2305050"/>
          </a:xfrm>
          <a:prstGeom prst="rect">
            <a:avLst/>
          </a:prstGeom>
          <a:solidFill>
            <a:srgbClr val="C29A74">
              <a:alpha val="6667"/>
            </a:srgbClr>
          </a:solidFill>
        </p:spPr>
      </p:sp>
      <p:sp>
        <p:nvSpPr>
          <p:cNvPr id="5" name="AutoShape 5"/>
          <p:cNvSpPr/>
          <p:nvPr/>
        </p:nvSpPr>
        <p:spPr>
          <a:xfrm>
            <a:off x="17401296" y="11479593"/>
            <a:ext cx="857396" cy="384926"/>
          </a:xfrm>
          <a:prstGeom prst="rect">
            <a:avLst/>
          </a:prstGeom>
          <a:solidFill>
            <a:srgbClr val="C29A74">
              <a:alpha val="6667"/>
            </a:srgbClr>
          </a:solidFill>
        </p:spPr>
      </p:sp>
      <p:sp>
        <p:nvSpPr>
          <p:cNvPr id="6" name="AutoShape 6"/>
          <p:cNvSpPr/>
          <p:nvPr/>
        </p:nvSpPr>
        <p:spPr>
          <a:xfrm>
            <a:off x="17618075" y="19054762"/>
            <a:ext cx="993057" cy="340037"/>
          </a:xfrm>
          <a:prstGeom prst="rect">
            <a:avLst/>
          </a:prstGeom>
          <a:solidFill>
            <a:srgbClr val="C29A74">
              <a:alpha val="6667"/>
            </a:srgbClr>
          </a:solidFill>
        </p:spPr>
      </p:sp>
      <p:sp>
        <p:nvSpPr>
          <p:cNvPr id="10" name="TextBox 10"/>
          <p:cNvSpPr txBox="1"/>
          <p:nvPr/>
        </p:nvSpPr>
        <p:spPr>
          <a:xfrm>
            <a:off x="1028700" y="1214438"/>
            <a:ext cx="14132143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59"/>
              </a:lnSpc>
            </a:pPr>
            <a:r>
              <a:rPr lang="en-US" sz="6800" spc="272">
                <a:solidFill>
                  <a:srgbClr val="C29A74"/>
                </a:solidFill>
                <a:latin typeface="Free Serif Bold"/>
              </a:rPr>
              <a:t>ПУБЛИКАЦИИ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087097" y="7222130"/>
            <a:ext cx="3476521" cy="1703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5"/>
              </a:lnSpc>
            </a:pPr>
            <a:r>
              <a:rPr lang="en-US" sz="3037" spc="30">
                <a:solidFill>
                  <a:srgbClr val="C29A74"/>
                </a:solidFill>
                <a:latin typeface="Free Serif"/>
              </a:rPr>
              <a:t>Аннотированное описание </a:t>
            </a:r>
          </a:p>
          <a:p>
            <a:pPr algn="ctr">
              <a:lnSpc>
                <a:spcPts val="4555"/>
              </a:lnSpc>
            </a:pPr>
            <a:r>
              <a:rPr lang="en-US" sz="3037" spc="30">
                <a:solidFill>
                  <a:srgbClr val="C29A74"/>
                </a:solidFill>
                <a:latin typeface="Free Serif"/>
              </a:rPr>
              <a:t>на двух языках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087097" y="4008120"/>
            <a:ext cx="3476521" cy="1280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0"/>
              </a:lnSpc>
            </a:pPr>
            <a:r>
              <a:rPr lang="en-US" sz="3400" spc="34">
                <a:solidFill>
                  <a:srgbClr val="C29A74"/>
                </a:solidFill>
                <a:latin typeface="Free Serif"/>
              </a:rPr>
              <a:t>Презентации к докладам</a:t>
            </a:r>
          </a:p>
        </p:txBody>
      </p:sp>
      <p:sp>
        <p:nvSpPr>
          <p:cNvPr id="14" name="TextBox 14"/>
          <p:cNvSpPr txBox="1"/>
          <p:nvPr/>
        </p:nvSpPr>
        <p:spPr>
          <a:xfrm rot="5400000">
            <a:off x="12480941" y="4590516"/>
            <a:ext cx="9897777" cy="1042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8"/>
              </a:lnSpc>
            </a:pPr>
            <a:r>
              <a:rPr lang="en-US" sz="3168" spc="253" dirty="0">
                <a:solidFill>
                  <a:srgbClr val="FBFDF4"/>
                </a:solidFill>
                <a:latin typeface="Free Serif Bold"/>
              </a:rPr>
              <a:t>ПУБЛИКАЦИИ СОТРУДНИКОВ </a:t>
            </a:r>
            <a:endParaRPr lang="ru-RU" sz="3168" spc="253" dirty="0" smtClean="0">
              <a:solidFill>
                <a:srgbClr val="FBFDF4"/>
              </a:solidFill>
              <a:latin typeface="Free Serif Bold"/>
            </a:endParaRPr>
          </a:p>
          <a:p>
            <a:pPr algn="ctr">
              <a:lnSpc>
                <a:spcPts val="4118"/>
              </a:lnSpc>
            </a:pPr>
            <a:r>
              <a:rPr lang="en-US" sz="3168" spc="253" dirty="0" smtClean="0">
                <a:solidFill>
                  <a:srgbClr val="FBFDF4"/>
                </a:solidFill>
                <a:latin typeface="Free Serif Bold"/>
              </a:rPr>
              <a:t>НБ </a:t>
            </a:r>
            <a:r>
              <a:rPr lang="ru-RU" sz="3168" spc="253" dirty="0" smtClean="0">
                <a:solidFill>
                  <a:srgbClr val="FBFDF4"/>
                </a:solidFill>
                <a:latin typeface="Free Serif Bold"/>
              </a:rPr>
              <a:t>ИМ. О. В. ИНШАКОВА</a:t>
            </a:r>
            <a:endParaRPr lang="en-US" sz="3168" spc="253" dirty="0">
              <a:solidFill>
                <a:srgbClr val="FBFDF4"/>
              </a:solidFill>
              <a:latin typeface="Free Serif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562350" y="4008120"/>
            <a:ext cx="3651983" cy="1280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0"/>
              </a:lnSpc>
            </a:pPr>
            <a:r>
              <a:rPr lang="en-US" sz="3400" spc="34">
                <a:solidFill>
                  <a:srgbClr val="C29A74"/>
                </a:solidFill>
                <a:latin typeface="Free Serif"/>
              </a:rPr>
              <a:t>Перечень публикаций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562350" y="7384278"/>
            <a:ext cx="3476521" cy="1280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0"/>
              </a:lnSpc>
            </a:pPr>
            <a:r>
              <a:rPr lang="en-US" sz="3400" spc="34">
                <a:solidFill>
                  <a:srgbClr val="C29A74"/>
                </a:solidFill>
                <a:latin typeface="Free Serif"/>
              </a:rPr>
              <a:t>Полные тексты отдельных статей</a:t>
            </a:r>
          </a:p>
        </p:txBody>
      </p:sp>
      <p:pic>
        <p:nvPicPr>
          <p:cNvPr id="1028" name="Picture 4" descr="https://img2.freepng.ru/20180330/bte/kisspng-computer-icons-presentation-microsoft-powerpoint-c-presentation-5abe6258474b49.78812901152242645629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220" y="3802443"/>
            <a:ext cx="1839935" cy="183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thumbs.dreamstime.com/b/%D0%BA%D0%B0%D1%80%D0%B0%D0%BD-%D0%B0%D1%88%D0%B8-%D0%B8-%D0%B8%D0%B7%D0%B0%D0%B9%D0%BD-%D0%BA%D0%BD%D0%B8%D0%B3%D0%B8-798773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6" t="7666" r="7912" b="9253"/>
          <a:stretch/>
        </p:blipFill>
        <p:spPr bwMode="auto">
          <a:xfrm>
            <a:off x="1493263" y="7129462"/>
            <a:ext cx="1913076" cy="191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mg.flaticon.com/icons/png/512/201/201655.png?size=1200x630f&amp;pad=10,10,10,10&amp;ext=png&amp;bg=FFFFFFF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2" t="370" r="23361" b="4391"/>
          <a:stretch/>
        </p:blipFill>
        <p:spPr bwMode="auto">
          <a:xfrm>
            <a:off x="1464807" y="3769971"/>
            <a:ext cx="1972269" cy="187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42clouds.com/images/ru-ru/product/analiz-zakazov-klientov/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278" y="7142919"/>
            <a:ext cx="1762877" cy="176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9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270762"/>
            <a:ext cx="16230600" cy="4987538"/>
            <a:chOff x="0" y="0"/>
            <a:chExt cx="21640800" cy="665005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5103495" cy="6650050"/>
              <a:chOff x="0" y="0"/>
              <a:chExt cx="3841242" cy="500528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841242" cy="5005287"/>
              </a:xfrm>
              <a:custGeom>
                <a:avLst/>
                <a:gdLst/>
                <a:ahLst/>
                <a:cxnLst/>
                <a:rect l="l" t="t" r="r" b="b"/>
                <a:pathLst>
                  <a:path w="3841242" h="5005287">
                    <a:moveTo>
                      <a:pt x="0" y="0"/>
                    </a:moveTo>
                    <a:lnTo>
                      <a:pt x="0" y="5005287"/>
                    </a:lnTo>
                    <a:lnTo>
                      <a:pt x="3841242" y="5005287"/>
                    </a:lnTo>
                    <a:lnTo>
                      <a:pt x="3841242" y="0"/>
                    </a:lnTo>
                    <a:lnTo>
                      <a:pt x="0" y="0"/>
                    </a:lnTo>
                    <a:close/>
                    <a:moveTo>
                      <a:pt x="3780282" y="4944326"/>
                    </a:moveTo>
                    <a:lnTo>
                      <a:pt x="59690" y="4944326"/>
                    </a:lnTo>
                    <a:lnTo>
                      <a:pt x="59690" y="59690"/>
                    </a:lnTo>
                    <a:lnTo>
                      <a:pt x="3780282" y="59690"/>
                    </a:lnTo>
                    <a:lnTo>
                      <a:pt x="3780282" y="4944326"/>
                    </a:lnTo>
                    <a:close/>
                  </a:path>
                </a:pathLst>
              </a:custGeom>
              <a:solidFill>
                <a:srgbClr val="532E1D">
                  <a:alpha val="29804"/>
                </a:srgbClr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16537305" y="0"/>
              <a:ext cx="5103495" cy="6650050"/>
              <a:chOff x="0" y="0"/>
              <a:chExt cx="3841242" cy="500528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841242" cy="5005287"/>
              </a:xfrm>
              <a:custGeom>
                <a:avLst/>
                <a:gdLst/>
                <a:ahLst/>
                <a:cxnLst/>
                <a:rect l="l" t="t" r="r" b="b"/>
                <a:pathLst>
                  <a:path w="3841242" h="5005287">
                    <a:moveTo>
                      <a:pt x="0" y="0"/>
                    </a:moveTo>
                    <a:lnTo>
                      <a:pt x="0" y="5005287"/>
                    </a:lnTo>
                    <a:lnTo>
                      <a:pt x="3841242" y="5005287"/>
                    </a:lnTo>
                    <a:lnTo>
                      <a:pt x="3841242" y="0"/>
                    </a:lnTo>
                    <a:lnTo>
                      <a:pt x="0" y="0"/>
                    </a:lnTo>
                    <a:close/>
                    <a:moveTo>
                      <a:pt x="3780282" y="4944326"/>
                    </a:moveTo>
                    <a:lnTo>
                      <a:pt x="59690" y="4944326"/>
                    </a:lnTo>
                    <a:lnTo>
                      <a:pt x="59690" y="59690"/>
                    </a:lnTo>
                    <a:lnTo>
                      <a:pt x="3780282" y="59690"/>
                    </a:lnTo>
                    <a:lnTo>
                      <a:pt x="3780282" y="4944326"/>
                    </a:lnTo>
                    <a:close/>
                  </a:path>
                </a:pathLst>
              </a:custGeom>
              <a:solidFill>
                <a:srgbClr val="532E1D">
                  <a:alpha val="29804"/>
                </a:srgbClr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5512435" y="0"/>
              <a:ext cx="5103495" cy="6650050"/>
              <a:chOff x="0" y="0"/>
              <a:chExt cx="3841242" cy="500528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841242" cy="5005287"/>
              </a:xfrm>
              <a:custGeom>
                <a:avLst/>
                <a:gdLst/>
                <a:ahLst/>
                <a:cxnLst/>
                <a:rect l="l" t="t" r="r" b="b"/>
                <a:pathLst>
                  <a:path w="3841242" h="5005287">
                    <a:moveTo>
                      <a:pt x="0" y="0"/>
                    </a:moveTo>
                    <a:lnTo>
                      <a:pt x="0" y="5005287"/>
                    </a:lnTo>
                    <a:lnTo>
                      <a:pt x="3841242" y="5005287"/>
                    </a:lnTo>
                    <a:lnTo>
                      <a:pt x="3841242" y="0"/>
                    </a:lnTo>
                    <a:lnTo>
                      <a:pt x="0" y="0"/>
                    </a:lnTo>
                    <a:close/>
                    <a:moveTo>
                      <a:pt x="3780282" y="4944326"/>
                    </a:moveTo>
                    <a:lnTo>
                      <a:pt x="59690" y="4944326"/>
                    </a:lnTo>
                    <a:lnTo>
                      <a:pt x="59690" y="59690"/>
                    </a:lnTo>
                    <a:lnTo>
                      <a:pt x="3780282" y="59690"/>
                    </a:lnTo>
                    <a:lnTo>
                      <a:pt x="3780282" y="4944326"/>
                    </a:lnTo>
                    <a:close/>
                  </a:path>
                </a:pathLst>
              </a:custGeom>
              <a:solidFill>
                <a:srgbClr val="532E1D">
                  <a:alpha val="29804"/>
                </a:srgbClr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>
              <a:off x="11024870" y="0"/>
              <a:ext cx="5103495" cy="6650050"/>
              <a:chOff x="0" y="0"/>
              <a:chExt cx="3841242" cy="500528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841242" cy="5005287"/>
              </a:xfrm>
              <a:custGeom>
                <a:avLst/>
                <a:gdLst/>
                <a:ahLst/>
                <a:cxnLst/>
                <a:rect l="l" t="t" r="r" b="b"/>
                <a:pathLst>
                  <a:path w="3841242" h="5005287">
                    <a:moveTo>
                      <a:pt x="0" y="0"/>
                    </a:moveTo>
                    <a:lnTo>
                      <a:pt x="0" y="5005287"/>
                    </a:lnTo>
                    <a:lnTo>
                      <a:pt x="3841242" y="5005287"/>
                    </a:lnTo>
                    <a:lnTo>
                      <a:pt x="3841242" y="0"/>
                    </a:lnTo>
                    <a:lnTo>
                      <a:pt x="0" y="0"/>
                    </a:lnTo>
                    <a:close/>
                    <a:moveTo>
                      <a:pt x="3780282" y="4944326"/>
                    </a:moveTo>
                    <a:lnTo>
                      <a:pt x="59690" y="4944326"/>
                    </a:lnTo>
                    <a:lnTo>
                      <a:pt x="59690" y="59690"/>
                    </a:lnTo>
                    <a:lnTo>
                      <a:pt x="3780282" y="59690"/>
                    </a:lnTo>
                    <a:lnTo>
                      <a:pt x="3780282" y="4944326"/>
                    </a:lnTo>
                    <a:close/>
                  </a:path>
                </a:pathLst>
              </a:custGeom>
              <a:solidFill>
                <a:srgbClr val="532E1D">
                  <a:alpha val="29804"/>
                </a:srgbClr>
              </a:solidFill>
            </p:spPr>
          </p:sp>
        </p:grpSp>
      </p:grpSp>
      <p:grpSp>
        <p:nvGrpSpPr>
          <p:cNvPr id="11" name="Group 11"/>
          <p:cNvGrpSpPr/>
          <p:nvPr/>
        </p:nvGrpSpPr>
        <p:grpSpPr>
          <a:xfrm>
            <a:off x="1155440" y="4485781"/>
            <a:ext cx="3335350" cy="3482975"/>
            <a:chOff x="0" y="0"/>
            <a:chExt cx="4447134" cy="4643966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38100"/>
              <a:ext cx="4447134" cy="12997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93"/>
                </a:lnSpc>
              </a:pPr>
              <a:r>
                <a:rPr lang="en-US" sz="1995" spc="159">
                  <a:solidFill>
                    <a:srgbClr val="FBFDF4"/>
                  </a:solidFill>
                  <a:latin typeface="Free Serif Bold Italics"/>
                </a:rPr>
                <a:t>ЦЕНТР ПО ИЗУЧЕНИЮ СТАЛИНГРАДСКОЙ БИТВЫ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842391"/>
              <a:ext cx="4447134" cy="2715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25"/>
                </a:lnSpc>
              </a:pPr>
              <a:r>
                <a:rPr lang="en-US" sz="2216" spc="22">
                  <a:solidFill>
                    <a:srgbClr val="FBFDF4"/>
                  </a:solidFill>
                  <a:latin typeface="Lato"/>
                </a:rPr>
                <a:t>Презентации — это средства коммуникации, которые могут использоваться в качестве лекций.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238900" y="4436710"/>
            <a:ext cx="3675874" cy="4155045"/>
            <a:chOff x="0" y="0"/>
            <a:chExt cx="4901166" cy="5540060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28575"/>
              <a:ext cx="4901166" cy="18409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5"/>
                </a:lnSpc>
              </a:pPr>
              <a:r>
                <a:rPr lang="en-US" sz="1719" spc="137">
                  <a:solidFill>
                    <a:srgbClr val="FBFDF4"/>
                  </a:solidFill>
                  <a:latin typeface="Free Serif Bold Italics"/>
                </a:rPr>
                <a:t>ГОСУДАРСТВЕННЫЙ ИСТОРИКО-МЕМОРИАЛЬНЫЙ МУЗЕЙ-ЗАПОВЕДНИК СТАЛИНГРАДСКАЯ БИТВА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2469762"/>
              <a:ext cx="4901166" cy="29749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64"/>
                </a:lnSpc>
              </a:pPr>
              <a:r>
                <a:rPr lang="en-US" sz="2443" spc="24">
                  <a:solidFill>
                    <a:srgbClr val="FBFDF4"/>
                  </a:solidFill>
                  <a:latin typeface="Lato"/>
                </a:rPr>
                <a:t>Презентации — это средства коммуникации, которые могут использоваться в качестве лекций.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410409" y="4436710"/>
            <a:ext cx="3305261" cy="3821268"/>
            <a:chOff x="0" y="0"/>
            <a:chExt cx="4407015" cy="5095024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28575"/>
              <a:ext cx="4407015" cy="1771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72"/>
                </a:lnSpc>
              </a:pPr>
              <a:r>
                <a:rPr lang="en-US" sz="2055" spc="164">
                  <a:solidFill>
                    <a:srgbClr val="FBFDF4"/>
                  </a:solidFill>
                  <a:latin typeface="Free Serif Bold Italics"/>
                </a:rPr>
                <a:t>БЕССМЕРТНЫЙ СТАЛИНГРАД: ОБЩЕСТВЕННОЕ ДВИЖЕНИЕ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2327560"/>
              <a:ext cx="4407015" cy="26817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95"/>
                </a:lnSpc>
              </a:pPr>
              <a:r>
                <a:rPr lang="en-US" sz="2196" spc="21">
                  <a:solidFill>
                    <a:srgbClr val="FBFDF4"/>
                  </a:solidFill>
                  <a:latin typeface="Lato"/>
                </a:rPr>
                <a:t>Презентации — это средства коммуникации, которые могут использоваться в качестве лекций.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28701" y="1211507"/>
            <a:ext cx="17259300" cy="1684103"/>
            <a:chOff x="0" y="0"/>
            <a:chExt cx="23795836" cy="2245470"/>
          </a:xfrm>
        </p:grpSpPr>
        <p:sp>
          <p:nvSpPr>
            <p:cNvPr id="21" name="AutoShape 21"/>
            <p:cNvSpPr/>
            <p:nvPr/>
          </p:nvSpPr>
          <p:spPr>
            <a:xfrm>
              <a:off x="0" y="0"/>
              <a:ext cx="23795836" cy="2245470"/>
            </a:xfrm>
            <a:prstGeom prst="rect">
              <a:avLst/>
            </a:prstGeom>
            <a:solidFill>
              <a:srgbClr val="FBFDF4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85954" y="254149"/>
              <a:ext cx="19807168" cy="14833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909"/>
                </a:lnSpc>
              </a:pPr>
              <a:r>
                <a:rPr lang="en-US" sz="6599" spc="197">
                  <a:solidFill>
                    <a:srgbClr val="C29A74"/>
                  </a:solidFill>
                  <a:latin typeface="Free Serif Bold"/>
                </a:rPr>
                <a:t>Полезные ссылки</a:t>
              </a:r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666" y="5796000"/>
            <a:ext cx="3661687" cy="340536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"/>
          <a:srcRect l="12211" t="8022" r="22591"/>
          <a:stretch>
            <a:fillRect/>
          </a:stretch>
        </p:blipFill>
        <p:spPr>
          <a:xfrm>
            <a:off x="5212176" y="5852931"/>
            <a:ext cx="3675874" cy="3405369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 l="2045" r="18178"/>
          <a:stretch>
            <a:fillRect/>
          </a:stretch>
        </p:blipFill>
        <p:spPr>
          <a:xfrm>
            <a:off x="9410409" y="5809104"/>
            <a:ext cx="3654702" cy="3405369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5"/>
          <a:srcRect r="11796"/>
          <a:stretch>
            <a:fillRect/>
          </a:stretch>
        </p:blipFill>
        <p:spPr>
          <a:xfrm>
            <a:off x="13425670" y="5896757"/>
            <a:ext cx="3833630" cy="3317715"/>
          </a:xfrm>
          <a:prstGeom prst="rect">
            <a:avLst/>
          </a:prstGeom>
        </p:spPr>
      </p:pic>
      <p:grpSp>
        <p:nvGrpSpPr>
          <p:cNvPr id="27" name="Group 27"/>
          <p:cNvGrpSpPr/>
          <p:nvPr/>
        </p:nvGrpSpPr>
        <p:grpSpPr>
          <a:xfrm>
            <a:off x="13526955" y="4436710"/>
            <a:ext cx="3323042" cy="2199760"/>
            <a:chOff x="0" y="0"/>
            <a:chExt cx="4430723" cy="2933013"/>
          </a:xfrm>
        </p:grpSpPr>
        <p:sp>
          <p:nvSpPr>
            <p:cNvPr id="28" name="TextBox 28"/>
            <p:cNvSpPr txBox="1"/>
            <p:nvPr/>
          </p:nvSpPr>
          <p:spPr>
            <a:xfrm>
              <a:off x="0" y="-28575"/>
              <a:ext cx="4430723" cy="17720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52"/>
                </a:lnSpc>
              </a:pPr>
              <a:r>
                <a:rPr lang="en-US" sz="2040" spc="163">
                  <a:solidFill>
                    <a:srgbClr val="FBFDF4"/>
                  </a:solidFill>
                  <a:latin typeface="Free Serif Bold Italics"/>
                </a:rPr>
                <a:t>СТАЛИНГРАД: ПРОЕКТ ИД «ВОЛГОГРАДСКАЯ ПРАВДА»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2321808"/>
              <a:ext cx="4430723" cy="5250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13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11993521" y="4004552"/>
            <a:ext cx="10287000" cy="2277896"/>
          </a:xfrm>
          <a:prstGeom prst="rect">
            <a:avLst/>
          </a:prstGeom>
          <a:solidFill>
            <a:srgbClr val="C29A74">
              <a:alpha val="49804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1028700" y="6938508"/>
            <a:ext cx="6515100" cy="2305050"/>
          </a:xfrm>
          <a:prstGeom prst="rect">
            <a:avLst/>
          </a:prstGeom>
          <a:solidFill>
            <a:srgbClr val="C29A74">
              <a:alpha val="6667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1019175" y="3562350"/>
            <a:ext cx="6515100" cy="2305050"/>
          </a:xfrm>
          <a:prstGeom prst="rect">
            <a:avLst/>
          </a:prstGeom>
          <a:solidFill>
            <a:srgbClr val="C29A74">
              <a:alpha val="6667"/>
            </a:srgbClr>
          </a:solidFill>
        </p:spPr>
      </p:sp>
      <p:sp>
        <p:nvSpPr>
          <p:cNvPr id="5" name="AutoShape 5"/>
          <p:cNvSpPr/>
          <p:nvPr/>
        </p:nvSpPr>
        <p:spPr>
          <a:xfrm>
            <a:off x="8629650" y="3562350"/>
            <a:ext cx="6515100" cy="2305050"/>
          </a:xfrm>
          <a:prstGeom prst="rect">
            <a:avLst/>
          </a:prstGeom>
          <a:solidFill>
            <a:srgbClr val="C29A74">
              <a:alpha val="6667"/>
            </a:srgbClr>
          </a:solidFill>
        </p:spPr>
      </p:sp>
      <p:sp>
        <p:nvSpPr>
          <p:cNvPr id="6" name="AutoShape 6"/>
          <p:cNvSpPr/>
          <p:nvPr/>
        </p:nvSpPr>
        <p:spPr>
          <a:xfrm>
            <a:off x="8629650" y="6953250"/>
            <a:ext cx="6515100" cy="2305050"/>
          </a:xfrm>
          <a:prstGeom prst="rect">
            <a:avLst/>
          </a:prstGeom>
          <a:solidFill>
            <a:srgbClr val="C29A74">
              <a:alpha val="6667"/>
            </a:srgbClr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19668" t="7375" r="17393" b="6198"/>
          <a:stretch>
            <a:fillRect/>
          </a:stretch>
        </p:blipFill>
        <p:spPr>
          <a:xfrm>
            <a:off x="1188430" y="3782247"/>
            <a:ext cx="2037481" cy="186525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948673" y="3782247"/>
            <a:ext cx="1728774" cy="18652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 r="1179"/>
          <a:stretch>
            <a:fillRect/>
          </a:stretch>
        </p:blipFill>
        <p:spPr>
          <a:xfrm>
            <a:off x="8948673" y="7188365"/>
            <a:ext cx="2138424" cy="168307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l="28004" t="21029" r="29617" b="23566"/>
          <a:stretch>
            <a:fillRect/>
          </a:stretch>
        </p:blipFill>
        <p:spPr>
          <a:xfrm>
            <a:off x="1188430" y="7247314"/>
            <a:ext cx="1816678" cy="171692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1383524" y="7525248"/>
            <a:ext cx="3476521" cy="1036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799" spc="27">
                <a:solidFill>
                  <a:srgbClr val="C29A74"/>
                </a:solidFill>
                <a:latin typeface="Free Serif"/>
              </a:rPr>
              <a:t>АБИС "МАРК-SQL"</a:t>
            </a:r>
          </a:p>
          <a:p>
            <a:pPr>
              <a:lnSpc>
                <a:spcPts val="4199"/>
              </a:lnSpc>
            </a:pPr>
            <a:endParaRPr lang="en-US" sz="2799" spc="27">
              <a:solidFill>
                <a:srgbClr val="C29A74"/>
              </a:solidFill>
              <a:latin typeface="Free Serif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1087097" y="3876675"/>
            <a:ext cx="3476521" cy="151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4000" spc="40">
                <a:solidFill>
                  <a:srgbClr val="C29A74"/>
                </a:solidFill>
                <a:latin typeface="Free Serif"/>
              </a:rPr>
              <a:t>Microsoft Expression Web</a:t>
            </a:r>
          </a:p>
        </p:txBody>
      </p:sp>
      <p:sp>
        <p:nvSpPr>
          <p:cNvPr id="13" name="TextBox 13"/>
          <p:cNvSpPr txBox="1"/>
          <p:nvPr/>
        </p:nvSpPr>
        <p:spPr>
          <a:xfrm rot="5400000">
            <a:off x="13197342" y="4789170"/>
            <a:ext cx="8200117" cy="708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4200" spc="336">
                <a:solidFill>
                  <a:srgbClr val="FBFDF4"/>
                </a:solidFill>
                <a:latin typeface="Free Serif Bold"/>
              </a:rPr>
              <a:t>РАБОТА С САЙТОМ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804863"/>
            <a:ext cx="14132143" cy="189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spc="240">
                <a:solidFill>
                  <a:srgbClr val="C29A74"/>
                </a:solidFill>
                <a:latin typeface="Free Serif"/>
              </a:rPr>
              <a:t>ПРОГРАММНОЕ ОБЕСПЕЧЕНИЕ ПРОЕКТА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562350" y="4200525"/>
            <a:ext cx="3476521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50"/>
              </a:lnSpc>
            </a:pPr>
            <a:r>
              <a:rPr lang="en-US" sz="4500" spc="45">
                <a:solidFill>
                  <a:srgbClr val="C29A74"/>
                </a:solidFill>
                <a:latin typeface="Free Serif"/>
              </a:rPr>
              <a:t>WordPress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562350" y="7723368"/>
            <a:ext cx="3476521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3200" spc="32">
                <a:solidFill>
                  <a:srgbClr val="C29A74"/>
                </a:solidFill>
                <a:latin typeface="Free Serif"/>
              </a:rPr>
              <a:t>ABBYY FineReader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9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20241" y="-189979"/>
            <a:ext cx="4041967" cy="10663524"/>
          </a:xfrm>
          <a:prstGeom prst="rect">
            <a:avLst/>
          </a:prstGeom>
          <a:solidFill>
            <a:srgbClr val="FBFDF4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3970" t="1929" r="6110"/>
          <a:stretch>
            <a:fillRect/>
          </a:stretch>
        </p:blipFill>
        <p:spPr>
          <a:xfrm>
            <a:off x="11724076" y="527380"/>
            <a:ext cx="4041967" cy="556406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 rot="-5400000">
            <a:off x="-2770373" y="3897490"/>
            <a:ext cx="9140520" cy="240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en-US" sz="7699" spc="307">
                <a:solidFill>
                  <a:srgbClr val="C29A74"/>
                </a:solidFill>
                <a:latin typeface="Free Serif"/>
              </a:rPr>
              <a:t>СПАСИБО </a:t>
            </a:r>
          </a:p>
          <a:p>
            <a:pPr algn="ctr">
              <a:lnSpc>
                <a:spcPts val="9239"/>
              </a:lnSpc>
            </a:pPr>
            <a:r>
              <a:rPr lang="en-US" sz="7699" spc="307">
                <a:solidFill>
                  <a:srgbClr val="C29A74"/>
                </a:solidFill>
                <a:latin typeface="Free Serif"/>
              </a:rPr>
              <a:t>ЗА ВНИМАНИЕ!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7282" t="2631" r="7953"/>
          <a:stretch>
            <a:fillRect/>
          </a:stretch>
        </p:blipFill>
        <p:spPr>
          <a:xfrm>
            <a:off x="5498352" y="527380"/>
            <a:ext cx="4041967" cy="550145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183794" y="6028839"/>
            <a:ext cx="5181600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500" spc="280" dirty="0" err="1">
                <a:solidFill>
                  <a:schemeClr val="accent2">
                    <a:lumMod val="50000"/>
                  </a:schemeClr>
                </a:solidFill>
                <a:latin typeface="Free Serif Italics"/>
              </a:rPr>
              <a:t>Наталья</a:t>
            </a:r>
            <a:r>
              <a:rPr lang="en-US" sz="3500" spc="280" dirty="0">
                <a:solidFill>
                  <a:schemeClr val="accent2">
                    <a:lumMod val="50000"/>
                  </a:schemeClr>
                </a:solidFill>
                <a:latin typeface="Free Serif Italics"/>
              </a:rPr>
              <a:t> </a:t>
            </a:r>
            <a:r>
              <a:rPr lang="en-US" sz="3500" spc="280" dirty="0" err="1">
                <a:solidFill>
                  <a:schemeClr val="accent2">
                    <a:lumMod val="50000"/>
                  </a:schemeClr>
                </a:solidFill>
                <a:latin typeface="Free Serif Italics"/>
              </a:rPr>
              <a:t>Виноградова</a:t>
            </a:r>
            <a:endParaRPr lang="en-US" sz="3500" spc="280" dirty="0">
              <a:solidFill>
                <a:schemeClr val="accent2">
                  <a:lumMod val="50000"/>
                </a:schemeClr>
              </a:solidFill>
              <a:latin typeface="Free Serif Itali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984351" y="6657718"/>
            <a:ext cx="3465375" cy="98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400" spc="30" dirty="0" err="1">
                <a:solidFill>
                  <a:srgbClr val="FBFDF4"/>
                </a:solidFill>
                <a:latin typeface="Free Serif"/>
              </a:rPr>
              <a:t>Зав</a:t>
            </a:r>
            <a:r>
              <a:rPr lang="en-US" sz="2400" spc="30" dirty="0">
                <a:solidFill>
                  <a:srgbClr val="FBFDF4"/>
                </a:solidFill>
                <a:latin typeface="Free Serif"/>
              </a:rPr>
              <a:t>. НБО </a:t>
            </a:r>
          </a:p>
          <a:p>
            <a:pPr algn="ctr"/>
            <a:r>
              <a:rPr lang="en-US" sz="2000" spc="30" dirty="0">
                <a:solidFill>
                  <a:srgbClr val="FBFDF4"/>
                </a:solidFill>
                <a:latin typeface="Free Serif"/>
              </a:rPr>
              <a:t>НБ </a:t>
            </a:r>
            <a:r>
              <a:rPr lang="ru-RU" sz="2000" spc="30" dirty="0" smtClean="0">
                <a:solidFill>
                  <a:srgbClr val="FBFDF4"/>
                </a:solidFill>
                <a:latin typeface="Free Serif"/>
              </a:rPr>
              <a:t>им. О. В. Иншакова</a:t>
            </a:r>
          </a:p>
          <a:p>
            <a:pPr algn="ctr"/>
            <a:r>
              <a:rPr lang="ru-RU" sz="2000" spc="30" dirty="0" smtClean="0">
                <a:solidFill>
                  <a:srgbClr val="FBFDF4"/>
                </a:solidFill>
                <a:latin typeface="Free Serif"/>
              </a:rPr>
              <a:t>(ВолГУ)</a:t>
            </a:r>
            <a:endParaRPr lang="en-US" sz="2000" spc="30" dirty="0">
              <a:solidFill>
                <a:srgbClr val="FBFDF4"/>
              </a:solidFill>
              <a:latin typeface="Free Serif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1328668" y="6028839"/>
            <a:ext cx="5037414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500" spc="280" dirty="0" err="1">
                <a:solidFill>
                  <a:schemeClr val="accent2">
                    <a:lumMod val="50000"/>
                  </a:schemeClr>
                </a:solidFill>
                <a:latin typeface="Free Serif Italics"/>
              </a:rPr>
              <a:t>Татьяна</a:t>
            </a:r>
            <a:r>
              <a:rPr lang="en-US" sz="3500" spc="280" dirty="0">
                <a:solidFill>
                  <a:schemeClr val="accent2">
                    <a:lumMod val="50000"/>
                  </a:schemeClr>
                </a:solidFill>
                <a:latin typeface="Free Serif Italics"/>
              </a:rPr>
              <a:t> </a:t>
            </a:r>
            <a:r>
              <a:rPr lang="en-US" sz="3500" spc="280" dirty="0" err="1">
                <a:solidFill>
                  <a:schemeClr val="accent2">
                    <a:lumMod val="50000"/>
                  </a:schemeClr>
                </a:solidFill>
                <a:latin typeface="Free Serif Italics"/>
              </a:rPr>
              <a:t>Уткина</a:t>
            </a:r>
            <a:endParaRPr lang="en-US" sz="3500" spc="280" dirty="0">
              <a:solidFill>
                <a:schemeClr val="accent2">
                  <a:lumMod val="50000"/>
                </a:schemeClr>
              </a:solidFill>
              <a:latin typeface="Free Serif Itali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300668" y="6618744"/>
            <a:ext cx="3465375" cy="98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400" spc="30" dirty="0" err="1">
                <a:solidFill>
                  <a:srgbClr val="FBFDF4"/>
                </a:solidFill>
                <a:latin typeface="Free Serif"/>
              </a:rPr>
              <a:t>Зав</a:t>
            </a:r>
            <a:r>
              <a:rPr lang="en-US" sz="2400" spc="30" dirty="0">
                <a:solidFill>
                  <a:srgbClr val="FBFDF4"/>
                </a:solidFill>
                <a:latin typeface="Free Serif"/>
              </a:rPr>
              <a:t>. </a:t>
            </a:r>
            <a:r>
              <a:rPr lang="ru-RU" sz="2400" spc="30" dirty="0" smtClean="0">
                <a:solidFill>
                  <a:srgbClr val="FBFDF4"/>
                </a:solidFill>
                <a:latin typeface="Free Serif"/>
              </a:rPr>
              <a:t>О</a:t>
            </a:r>
            <a:r>
              <a:rPr lang="en-US" sz="2400" spc="30" dirty="0" smtClean="0">
                <a:solidFill>
                  <a:srgbClr val="FBFDF4"/>
                </a:solidFill>
                <a:latin typeface="Free Serif"/>
              </a:rPr>
              <a:t>АБП</a:t>
            </a:r>
            <a:endParaRPr lang="en-US" sz="2400" spc="30" dirty="0">
              <a:solidFill>
                <a:srgbClr val="FBFDF4"/>
              </a:solidFill>
              <a:latin typeface="Free Serif"/>
            </a:endParaRPr>
          </a:p>
          <a:p>
            <a:pPr algn="ctr"/>
            <a:r>
              <a:rPr lang="en-US" sz="2000" spc="30" dirty="0">
                <a:solidFill>
                  <a:srgbClr val="FBFDF4"/>
                </a:solidFill>
                <a:latin typeface="Free Serif"/>
              </a:rPr>
              <a:t>НБ </a:t>
            </a:r>
            <a:r>
              <a:rPr lang="ru-RU" sz="2000" spc="30" dirty="0" smtClean="0">
                <a:solidFill>
                  <a:srgbClr val="FBFDF4"/>
                </a:solidFill>
                <a:latin typeface="Free Serif"/>
              </a:rPr>
              <a:t>им. О. В. Иншакова</a:t>
            </a:r>
          </a:p>
          <a:p>
            <a:pPr algn="ctr"/>
            <a:r>
              <a:rPr lang="ru-RU" sz="2000" spc="30" dirty="0" smtClean="0">
                <a:solidFill>
                  <a:srgbClr val="FBFDF4"/>
                </a:solidFill>
                <a:latin typeface="Free Serif"/>
              </a:rPr>
              <a:t>(ВолГУ)</a:t>
            </a:r>
            <a:endParaRPr lang="en-US" sz="2000" spc="30" dirty="0">
              <a:solidFill>
                <a:srgbClr val="FBFDF4"/>
              </a:solidFill>
              <a:latin typeface="Free Serif"/>
            </a:endParaRPr>
          </a:p>
        </p:txBody>
      </p:sp>
      <p:sp>
        <p:nvSpPr>
          <p:cNvPr id="12" name="AutoShape 3"/>
          <p:cNvSpPr/>
          <p:nvPr/>
        </p:nvSpPr>
        <p:spPr>
          <a:xfrm>
            <a:off x="5498352" y="8141801"/>
            <a:ext cx="10239599" cy="1526099"/>
          </a:xfrm>
          <a:prstGeom prst="rect">
            <a:avLst/>
          </a:prstGeom>
          <a:solidFill>
            <a:srgbClr val="FBFDF4"/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Контакты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Научно-библиографический отдел -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тел. (8442) 47-60-36</a:t>
            </a:r>
            <a:br>
              <a:rPr lang="ru-RU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e-mail: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marsstat.bibl@volsu.ru</a:t>
            </a:r>
            <a:endParaRPr lang="ru-RU" dirty="0" smtClean="0">
              <a:solidFill>
                <a:schemeClr val="accent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Отдел автоматизации библиотечных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процессов -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тел. (8442) 47-60-38</a:t>
            </a:r>
            <a:br>
              <a:rPr lang="ru-RU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e-mail: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avt.bibl@volsu.ru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912140" y="203685"/>
            <a:ext cx="9347160" cy="9056778"/>
          </a:xfrm>
          <a:prstGeom prst="rect">
            <a:avLst/>
          </a:prstGeom>
          <a:solidFill>
            <a:srgbClr val="C29A74">
              <a:alpha val="6667"/>
            </a:srgbClr>
          </a:solidFill>
        </p:spPr>
      </p:sp>
      <p:sp>
        <p:nvSpPr>
          <p:cNvPr id="3" name="AutoShape 3"/>
          <p:cNvSpPr/>
          <p:nvPr/>
        </p:nvSpPr>
        <p:spPr>
          <a:xfrm rot="-5400000">
            <a:off x="1753290" y="4128148"/>
            <a:ext cx="10286999" cy="2030701"/>
          </a:xfrm>
          <a:prstGeom prst="rect">
            <a:avLst/>
          </a:prstGeom>
          <a:solidFill>
            <a:srgbClr val="C29A74">
              <a:alpha val="49804"/>
            </a:srgbClr>
          </a:solidFill>
        </p:spPr>
      </p:sp>
      <p:grpSp>
        <p:nvGrpSpPr>
          <p:cNvPr id="4" name="Group 4"/>
          <p:cNvGrpSpPr/>
          <p:nvPr/>
        </p:nvGrpSpPr>
        <p:grpSpPr>
          <a:xfrm>
            <a:off x="8442152" y="458364"/>
            <a:ext cx="8817148" cy="9041174"/>
            <a:chOff x="0" y="-41738"/>
            <a:chExt cx="11756197" cy="12054899"/>
          </a:xfrm>
        </p:grpSpPr>
        <p:sp>
          <p:nvSpPr>
            <p:cNvPr id="5" name="TextBox 5"/>
            <p:cNvSpPr txBox="1"/>
            <p:nvPr/>
          </p:nvSpPr>
          <p:spPr>
            <a:xfrm>
              <a:off x="0" y="-41738"/>
              <a:ext cx="11756193" cy="102143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84"/>
                </a:lnSpc>
              </a:pPr>
              <a:endParaRPr dirty="0"/>
            </a:p>
            <a:p>
              <a:pPr algn="ctr">
                <a:lnSpc>
                  <a:spcPts val="4084"/>
                </a:lnSpc>
              </a:pPr>
              <a:endParaRPr dirty="0"/>
            </a:p>
            <a:p>
              <a:pPr algn="ctr">
                <a:lnSpc>
                  <a:spcPts val="4084"/>
                </a:lnSpc>
              </a:pPr>
              <a:endParaRPr dirty="0"/>
            </a:p>
            <a:p>
              <a:pPr algn="ctr">
                <a:lnSpc>
                  <a:spcPts val="4084"/>
                </a:lnSpc>
              </a:pPr>
              <a:endParaRPr dirty="0"/>
            </a:p>
            <a:p>
              <a:pPr algn="ctr">
                <a:lnSpc>
                  <a:spcPts val="4084"/>
                </a:lnSpc>
              </a:pPr>
              <a:endParaRPr dirty="0"/>
            </a:p>
            <a:p>
              <a:pPr algn="ctr">
                <a:lnSpc>
                  <a:spcPts val="4084"/>
                </a:lnSpc>
              </a:pPr>
              <a:endParaRPr dirty="0"/>
            </a:p>
            <a:p>
              <a:pPr algn="ctr">
                <a:lnSpc>
                  <a:spcPts val="4084"/>
                </a:lnSpc>
              </a:pPr>
              <a:endParaRPr dirty="0"/>
            </a:p>
            <a:p>
              <a:pPr algn="ctr">
                <a:lnSpc>
                  <a:spcPts val="4084"/>
                </a:lnSpc>
              </a:pPr>
              <a:r>
                <a:rPr lang="en-US" sz="3404" spc="136" dirty="0">
                  <a:solidFill>
                    <a:srgbClr val="C29A74"/>
                  </a:solidFill>
                  <a:latin typeface="Free Serif Bold"/>
                </a:rPr>
                <a:t>ЦЕЛЬ ПРОЕКТА</a:t>
              </a:r>
              <a:r>
                <a:rPr lang="en-US" sz="3404" spc="136" dirty="0">
                  <a:solidFill>
                    <a:srgbClr val="C29A74"/>
                  </a:solidFill>
                  <a:latin typeface="Free Serif"/>
                </a:rPr>
                <a:t> </a:t>
              </a:r>
            </a:p>
            <a:p>
              <a:pPr algn="ctr">
                <a:lnSpc>
                  <a:spcPts val="4084"/>
                </a:lnSpc>
              </a:pPr>
              <a:endParaRPr lang="en-US" sz="3404" spc="136" dirty="0">
                <a:solidFill>
                  <a:srgbClr val="C29A74"/>
                </a:solidFill>
                <a:latin typeface="Free Serif"/>
              </a:endParaRPr>
            </a:p>
            <a:p>
              <a:pPr algn="ctr">
                <a:lnSpc>
                  <a:spcPts val="4084"/>
                </a:lnSpc>
              </a:pPr>
              <a:r>
                <a:rPr lang="en-US" sz="3404" spc="136" dirty="0">
                  <a:solidFill>
                    <a:srgbClr val="C29A74"/>
                  </a:solidFill>
                  <a:latin typeface="Free Serif"/>
                </a:rPr>
                <a:t>ПРЕДСТАВИТЬ НАКОПЛЕННЫЙ В ВОЛГОГРАДСКОМ ГОСУДАРСТВЕННОМ УНИВЕРСИТЕТЕ И РЕГИОНЕ В ЦЕЛОМ МАТЕРИАЛ ПО ИСТОРИИ  СТАЛИНГРАДСКОЙ БИТВЫ</a:t>
              </a:r>
            </a:p>
            <a:p>
              <a:pPr>
                <a:lnSpc>
                  <a:spcPts val="4084"/>
                </a:lnSpc>
              </a:pPr>
              <a:endParaRPr lang="en-US" sz="3404" spc="136" dirty="0">
                <a:solidFill>
                  <a:srgbClr val="C29A74"/>
                </a:solidFill>
                <a:latin typeface="Free Serif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1375630"/>
              <a:ext cx="11756197" cy="637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132"/>
                </a:lnSpc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6146" r="5268"/>
          <a:stretch>
            <a:fillRect/>
          </a:stretch>
        </p:blipFill>
        <p:spPr>
          <a:xfrm>
            <a:off x="347663" y="435622"/>
            <a:ext cx="5211650" cy="882484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 rot="-5400000">
            <a:off x="2982446" y="4228942"/>
            <a:ext cx="7544001" cy="1143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15"/>
              </a:lnSpc>
            </a:pPr>
            <a:r>
              <a:rPr lang="en-US" sz="3473" spc="277" dirty="0">
                <a:solidFill>
                  <a:srgbClr val="FBFDF4"/>
                </a:solidFill>
                <a:latin typeface="Free Serif Bold"/>
              </a:rPr>
              <a:t>НАУЧНАЯ БИБЛИОТЕКА </a:t>
            </a:r>
            <a:endParaRPr lang="ru-RU" sz="3473" spc="277" dirty="0" smtClean="0">
              <a:solidFill>
                <a:srgbClr val="FBFDF4"/>
              </a:solidFill>
              <a:latin typeface="Free Serif Bold"/>
            </a:endParaRPr>
          </a:p>
          <a:p>
            <a:pPr algn="ctr">
              <a:lnSpc>
                <a:spcPts val="4515"/>
              </a:lnSpc>
            </a:pPr>
            <a:r>
              <a:rPr lang="ru-RU" sz="3473" spc="277" dirty="0" smtClean="0">
                <a:solidFill>
                  <a:srgbClr val="FBFDF4"/>
                </a:solidFill>
                <a:latin typeface="Free Serif Bold"/>
              </a:rPr>
              <a:t>им. О. В. Иншакова</a:t>
            </a:r>
            <a:endParaRPr lang="en-US" sz="3473" spc="277" dirty="0">
              <a:solidFill>
                <a:srgbClr val="FBFDF4"/>
              </a:solidFill>
              <a:latin typeface="Free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9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84809" y="-139877"/>
            <a:ext cx="7886978" cy="10647460"/>
          </a:xfrm>
          <a:prstGeom prst="rect">
            <a:avLst/>
          </a:prstGeom>
          <a:solidFill>
            <a:srgbClr val="FBFDF4"/>
          </a:solidFill>
        </p:spPr>
      </p:sp>
      <p:grpSp>
        <p:nvGrpSpPr>
          <p:cNvPr id="3" name="Group 3"/>
          <p:cNvGrpSpPr/>
          <p:nvPr/>
        </p:nvGrpSpPr>
        <p:grpSpPr>
          <a:xfrm>
            <a:off x="0" y="7930289"/>
            <a:ext cx="6738578" cy="1328011"/>
            <a:chOff x="0" y="0"/>
            <a:chExt cx="8984771" cy="1770681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8984771" cy="1770681"/>
            </a:xfrm>
            <a:prstGeom prst="rect">
              <a:avLst/>
            </a:prstGeom>
            <a:solidFill>
              <a:srgbClr val="C29A7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425561" y="82384"/>
              <a:ext cx="8133647" cy="15730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582"/>
                </a:lnSpc>
              </a:pPr>
              <a:r>
                <a:rPr lang="ru-RU" sz="3525" b="1" spc="282" dirty="0" smtClean="0">
                  <a:solidFill>
                    <a:srgbClr val="FBFDF4"/>
                  </a:solidFill>
                  <a:latin typeface="Free Serif"/>
                </a:rPr>
                <a:t>МАКСИМ МАТВЕЕВИЧ ЗАГОРУЛЬКО</a:t>
              </a:r>
              <a:endParaRPr lang="en-US" sz="3525" b="1" spc="282" dirty="0">
                <a:solidFill>
                  <a:srgbClr val="FBFDF4"/>
                </a:solidFill>
                <a:latin typeface="Free Serif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148220" y="1647038"/>
            <a:ext cx="9774850" cy="7925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4"/>
              </a:lnSpc>
            </a:pPr>
            <a:endParaRPr dirty="0"/>
          </a:p>
          <a:p>
            <a:pPr marL="867618" lvl="1" indent="-433809">
              <a:lnSpc>
                <a:spcPts val="5224"/>
              </a:lnSpc>
              <a:buFont typeface="Arial"/>
              <a:buChar char="•"/>
            </a:pPr>
            <a:r>
              <a:rPr lang="en-US" sz="4000" spc="305" dirty="0" err="1">
                <a:solidFill>
                  <a:srgbClr val="FBFDF4"/>
                </a:solidFill>
                <a:latin typeface="Free Serif"/>
              </a:rPr>
              <a:t>Э</a:t>
            </a:r>
            <a:r>
              <a:rPr lang="en-US" sz="4400" spc="321" dirty="0" err="1">
                <a:solidFill>
                  <a:srgbClr val="FBFDF4"/>
                </a:solidFill>
                <a:latin typeface="Free Serif"/>
              </a:rPr>
              <a:t>кономическая</a:t>
            </a:r>
            <a:r>
              <a:rPr lang="en-US" sz="4400" spc="321" dirty="0">
                <a:solidFill>
                  <a:srgbClr val="FBFDF4"/>
                </a:solidFill>
                <a:latin typeface="Free Serif"/>
              </a:rPr>
              <a:t> </a:t>
            </a:r>
            <a:r>
              <a:rPr lang="en-US" sz="4400" spc="321" dirty="0" err="1">
                <a:solidFill>
                  <a:srgbClr val="FBFDF4"/>
                </a:solidFill>
                <a:latin typeface="Free Serif"/>
              </a:rPr>
              <a:t>история</a:t>
            </a:r>
            <a:r>
              <a:rPr lang="en-US" sz="4400" spc="321" dirty="0">
                <a:solidFill>
                  <a:srgbClr val="FBFDF4"/>
                </a:solidFill>
                <a:latin typeface="Free Serif"/>
              </a:rPr>
              <a:t> </a:t>
            </a:r>
            <a:r>
              <a:rPr lang="en-US" sz="4400" spc="321" dirty="0" err="1">
                <a:solidFill>
                  <a:srgbClr val="FBFDF4"/>
                </a:solidFill>
                <a:latin typeface="Free Serif"/>
              </a:rPr>
              <a:t>военного</a:t>
            </a:r>
            <a:r>
              <a:rPr lang="en-US" sz="4400" spc="321" dirty="0">
                <a:solidFill>
                  <a:srgbClr val="FBFDF4"/>
                </a:solidFill>
                <a:latin typeface="Free Serif"/>
              </a:rPr>
              <a:t> </a:t>
            </a:r>
            <a:r>
              <a:rPr lang="en-US" sz="4400" spc="321" dirty="0" err="1" smtClean="0">
                <a:solidFill>
                  <a:srgbClr val="FBFDF4"/>
                </a:solidFill>
                <a:latin typeface="Free Serif"/>
              </a:rPr>
              <a:t>периода</a:t>
            </a:r>
            <a:endParaRPr lang="ru-RU" sz="4400" spc="321" dirty="0" smtClean="0">
              <a:solidFill>
                <a:srgbClr val="FBFDF4"/>
              </a:solidFill>
              <a:latin typeface="Free Serif"/>
            </a:endParaRPr>
          </a:p>
          <a:p>
            <a:pPr marL="867618" lvl="1" indent="-433809">
              <a:lnSpc>
                <a:spcPts val="5224"/>
              </a:lnSpc>
              <a:buFont typeface="Arial"/>
              <a:buChar char="•"/>
            </a:pPr>
            <a:r>
              <a:rPr lang="ru-RU" sz="4400" spc="321" dirty="0" smtClean="0">
                <a:solidFill>
                  <a:srgbClr val="FBFDF4"/>
                </a:solidFill>
                <a:latin typeface="Free Serif"/>
              </a:rPr>
              <a:t>Публикация источников</a:t>
            </a:r>
          </a:p>
          <a:p>
            <a:pPr marL="867618" lvl="1" indent="-433809">
              <a:lnSpc>
                <a:spcPts val="5224"/>
              </a:lnSpc>
              <a:buFont typeface="Arial"/>
              <a:buChar char="•"/>
            </a:pPr>
            <a:r>
              <a:rPr lang="en-US" sz="4400" spc="321" dirty="0" err="1" smtClean="0">
                <a:solidFill>
                  <a:srgbClr val="FBFDF4"/>
                </a:solidFill>
                <a:latin typeface="Free Serif"/>
              </a:rPr>
              <a:t>Ежегодные</a:t>
            </a:r>
            <a:r>
              <a:rPr lang="en-US" sz="4400" spc="321" dirty="0" smtClean="0">
                <a:solidFill>
                  <a:srgbClr val="FBFDF4"/>
                </a:solidFill>
                <a:latin typeface="Free Serif"/>
              </a:rPr>
              <a:t> </a:t>
            </a:r>
            <a:r>
              <a:rPr lang="en-US" sz="4400" spc="321" dirty="0" err="1">
                <a:solidFill>
                  <a:srgbClr val="FBFDF4"/>
                </a:solidFill>
                <a:latin typeface="Free Serif"/>
              </a:rPr>
              <a:t>юношеские</a:t>
            </a:r>
            <a:r>
              <a:rPr lang="en-US" sz="4400" spc="321" dirty="0">
                <a:solidFill>
                  <a:srgbClr val="FBFDF4"/>
                </a:solidFill>
                <a:latin typeface="Free Serif"/>
              </a:rPr>
              <a:t> </a:t>
            </a:r>
            <a:r>
              <a:rPr lang="en-US" sz="4400" spc="321" dirty="0" err="1">
                <a:solidFill>
                  <a:srgbClr val="FBFDF4"/>
                </a:solidFill>
                <a:latin typeface="Free Serif"/>
              </a:rPr>
              <a:t>чтения</a:t>
            </a:r>
            <a:r>
              <a:rPr lang="en-US" sz="4400" spc="321" dirty="0">
                <a:solidFill>
                  <a:srgbClr val="FBFDF4"/>
                </a:solidFill>
                <a:latin typeface="Free Serif"/>
              </a:rPr>
              <a:t> «</a:t>
            </a:r>
            <a:r>
              <a:rPr lang="en-US" sz="4400" spc="321" dirty="0" err="1">
                <a:solidFill>
                  <a:srgbClr val="FBFDF4"/>
                </a:solidFill>
                <a:latin typeface="Free Serif"/>
              </a:rPr>
              <a:t>Сталинградская</a:t>
            </a:r>
            <a:r>
              <a:rPr lang="en-US" sz="4400" spc="321" dirty="0">
                <a:solidFill>
                  <a:srgbClr val="FBFDF4"/>
                </a:solidFill>
                <a:latin typeface="Free Serif"/>
              </a:rPr>
              <a:t> </a:t>
            </a:r>
            <a:r>
              <a:rPr lang="en-US" sz="4400" spc="321" dirty="0" err="1">
                <a:solidFill>
                  <a:srgbClr val="FBFDF4"/>
                </a:solidFill>
                <a:latin typeface="Free Serif"/>
              </a:rPr>
              <a:t>битва</a:t>
            </a:r>
            <a:r>
              <a:rPr lang="en-US" sz="4400" spc="321" dirty="0">
                <a:solidFill>
                  <a:srgbClr val="FBFDF4"/>
                </a:solidFill>
                <a:latin typeface="Free Serif"/>
              </a:rPr>
              <a:t> в </a:t>
            </a:r>
            <a:r>
              <a:rPr lang="en-US" sz="4400" spc="321" dirty="0" err="1">
                <a:solidFill>
                  <a:srgbClr val="FBFDF4"/>
                </a:solidFill>
                <a:latin typeface="Free Serif"/>
              </a:rPr>
              <a:t>истории</a:t>
            </a:r>
            <a:r>
              <a:rPr lang="en-US" sz="4400" spc="321" dirty="0">
                <a:solidFill>
                  <a:srgbClr val="FBFDF4"/>
                </a:solidFill>
                <a:latin typeface="Free Serif"/>
              </a:rPr>
              <a:t> </a:t>
            </a:r>
            <a:r>
              <a:rPr lang="en-US" sz="4400" spc="321" dirty="0" err="1">
                <a:solidFill>
                  <a:srgbClr val="FBFDF4"/>
                </a:solidFill>
                <a:latin typeface="Free Serif"/>
              </a:rPr>
              <a:t>России</a:t>
            </a:r>
            <a:r>
              <a:rPr lang="en-US" sz="4400" spc="321" dirty="0">
                <a:solidFill>
                  <a:srgbClr val="FBFDF4"/>
                </a:solidFill>
                <a:latin typeface="Free Serif"/>
              </a:rPr>
              <a:t>»</a:t>
            </a:r>
          </a:p>
          <a:p>
            <a:pPr marL="824438" lvl="1" indent="-412219">
              <a:lnSpc>
                <a:spcPts val="4964"/>
              </a:lnSpc>
              <a:buFont typeface="Arial"/>
              <a:buChar char="•"/>
            </a:pPr>
            <a:r>
              <a:rPr lang="en-US" sz="4400" spc="321" dirty="0" err="1">
                <a:solidFill>
                  <a:srgbClr val="FBFDF4"/>
                </a:solidFill>
                <a:latin typeface="Free Serif"/>
              </a:rPr>
              <a:t>Э</a:t>
            </a:r>
            <a:r>
              <a:rPr lang="en-US" sz="4000" spc="305" dirty="0" err="1">
                <a:solidFill>
                  <a:srgbClr val="FBFDF4"/>
                </a:solidFill>
                <a:latin typeface="Free Serif"/>
              </a:rPr>
              <a:t>нциклопедия</a:t>
            </a:r>
            <a:r>
              <a:rPr lang="en-US" sz="4000" spc="305" dirty="0">
                <a:solidFill>
                  <a:srgbClr val="FBFDF4"/>
                </a:solidFill>
                <a:latin typeface="Free Serif"/>
              </a:rPr>
              <a:t> «</a:t>
            </a:r>
            <a:r>
              <a:rPr lang="en-US" sz="4000" spc="305" dirty="0" err="1">
                <a:solidFill>
                  <a:srgbClr val="FBFDF4"/>
                </a:solidFill>
                <a:latin typeface="Free Serif"/>
              </a:rPr>
              <a:t>Сталинградская</a:t>
            </a:r>
            <a:r>
              <a:rPr lang="en-US" sz="4000" spc="305" dirty="0">
                <a:solidFill>
                  <a:srgbClr val="FBFDF4"/>
                </a:solidFill>
                <a:latin typeface="Free Serif"/>
              </a:rPr>
              <a:t> </a:t>
            </a:r>
            <a:r>
              <a:rPr lang="en-US" sz="4000" spc="305" dirty="0" err="1">
                <a:solidFill>
                  <a:srgbClr val="FBFDF4"/>
                </a:solidFill>
                <a:latin typeface="Free Serif"/>
              </a:rPr>
              <a:t>битва</a:t>
            </a:r>
            <a:r>
              <a:rPr lang="en-US" sz="4000" spc="305" dirty="0">
                <a:solidFill>
                  <a:srgbClr val="FBFDF4"/>
                </a:solidFill>
                <a:latin typeface="Free Serif"/>
              </a:rPr>
              <a:t>. </a:t>
            </a:r>
            <a:r>
              <a:rPr lang="en-US" sz="4000" spc="305" dirty="0" err="1">
                <a:solidFill>
                  <a:srgbClr val="FBFDF4"/>
                </a:solidFill>
                <a:latin typeface="Free Serif"/>
              </a:rPr>
              <a:t>Июль</a:t>
            </a:r>
            <a:r>
              <a:rPr lang="en-US" sz="4000" spc="305" dirty="0">
                <a:solidFill>
                  <a:srgbClr val="FBFDF4"/>
                </a:solidFill>
                <a:latin typeface="Free Serif"/>
              </a:rPr>
              <a:t> 1942 – </a:t>
            </a:r>
            <a:r>
              <a:rPr lang="en-US" sz="4000" spc="305" dirty="0" err="1">
                <a:solidFill>
                  <a:srgbClr val="FBFDF4"/>
                </a:solidFill>
                <a:latin typeface="Free Serif"/>
              </a:rPr>
              <a:t>февраль</a:t>
            </a:r>
            <a:r>
              <a:rPr lang="en-US" sz="4000" spc="305" dirty="0">
                <a:solidFill>
                  <a:srgbClr val="FBFDF4"/>
                </a:solidFill>
                <a:latin typeface="Free Serif"/>
              </a:rPr>
              <a:t> 1943» </a:t>
            </a:r>
          </a:p>
          <a:p>
            <a:pPr marL="867618" lvl="1" indent="-433809">
              <a:lnSpc>
                <a:spcPts val="5224"/>
              </a:lnSpc>
              <a:buFont typeface="Arial"/>
              <a:buChar char="•"/>
            </a:pPr>
            <a:r>
              <a:rPr lang="en-US" sz="4000" spc="305" dirty="0" err="1">
                <a:solidFill>
                  <a:srgbClr val="FBFDF4"/>
                </a:solidFill>
                <a:latin typeface="Free Serif"/>
              </a:rPr>
              <a:t>Центр</a:t>
            </a:r>
            <a:r>
              <a:rPr lang="en-US" sz="4000" spc="305" dirty="0">
                <a:solidFill>
                  <a:srgbClr val="FBFDF4"/>
                </a:solidFill>
                <a:latin typeface="Free Serif"/>
              </a:rPr>
              <a:t> </a:t>
            </a:r>
            <a:r>
              <a:rPr lang="en-US" sz="4000" spc="305" dirty="0" err="1">
                <a:solidFill>
                  <a:srgbClr val="FBFDF4"/>
                </a:solidFill>
                <a:latin typeface="Free Serif"/>
              </a:rPr>
              <a:t>по</a:t>
            </a:r>
            <a:r>
              <a:rPr lang="en-US" sz="4000" spc="305" dirty="0">
                <a:solidFill>
                  <a:srgbClr val="FBFDF4"/>
                </a:solidFill>
                <a:latin typeface="Free Serif"/>
              </a:rPr>
              <a:t> </a:t>
            </a:r>
            <a:r>
              <a:rPr lang="en-US" sz="4000" spc="305" dirty="0" err="1">
                <a:solidFill>
                  <a:srgbClr val="FBFDF4"/>
                </a:solidFill>
                <a:latin typeface="Free Serif"/>
              </a:rPr>
              <a:t>изучению</a:t>
            </a:r>
            <a:r>
              <a:rPr lang="en-US" sz="4000" spc="305" dirty="0">
                <a:solidFill>
                  <a:srgbClr val="FBFDF4"/>
                </a:solidFill>
                <a:latin typeface="Free Serif"/>
              </a:rPr>
              <a:t> </a:t>
            </a:r>
            <a:r>
              <a:rPr lang="en-US" sz="4000" spc="305" dirty="0" err="1">
                <a:solidFill>
                  <a:srgbClr val="FBFDF4"/>
                </a:solidFill>
                <a:latin typeface="Free Serif"/>
              </a:rPr>
              <a:t>Сталинградской</a:t>
            </a:r>
            <a:r>
              <a:rPr lang="en-US" sz="4000" spc="305" dirty="0">
                <a:solidFill>
                  <a:srgbClr val="FBFDF4"/>
                </a:solidFill>
                <a:latin typeface="Free Serif"/>
              </a:rPr>
              <a:t> </a:t>
            </a:r>
            <a:r>
              <a:rPr lang="en-US" sz="4000" spc="305" dirty="0" err="1">
                <a:solidFill>
                  <a:srgbClr val="FBFDF4"/>
                </a:solidFill>
                <a:latin typeface="Free Serif"/>
              </a:rPr>
              <a:t>битвы</a:t>
            </a:r>
            <a:endParaRPr lang="en-US" sz="4000" spc="305" dirty="0">
              <a:solidFill>
                <a:srgbClr val="FBFDF4"/>
              </a:solidFill>
              <a:latin typeface="Free Serif"/>
            </a:endParaRPr>
          </a:p>
          <a:p>
            <a:pPr>
              <a:lnSpc>
                <a:spcPts val="5224"/>
              </a:lnSpc>
            </a:pPr>
            <a:endParaRPr lang="en-US" sz="3818" spc="305" dirty="0">
              <a:solidFill>
                <a:srgbClr val="FBFDF4"/>
              </a:solidFill>
              <a:latin typeface="Free Serif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b="14751"/>
          <a:stretch>
            <a:fillRect/>
          </a:stretch>
        </p:blipFill>
        <p:spPr>
          <a:xfrm>
            <a:off x="450515" y="324662"/>
            <a:ext cx="5837549" cy="740674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406313" y="723900"/>
            <a:ext cx="9258664" cy="923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4"/>
              </a:lnSpc>
            </a:pPr>
            <a:r>
              <a:rPr lang="ru-RU" sz="5995" spc="239" dirty="0" smtClean="0">
                <a:solidFill>
                  <a:srgbClr val="FBFDF4"/>
                </a:solidFill>
                <a:latin typeface="Free Serif Bold Italics"/>
              </a:rPr>
              <a:t>НАУЧНАЯ ШКОЛА</a:t>
            </a:r>
            <a:endParaRPr lang="en-US" sz="5995" spc="239" dirty="0">
              <a:solidFill>
                <a:srgbClr val="FBFDF4"/>
              </a:solidFill>
              <a:latin typeface="Free Serif Bold Itali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1"/>
            <a:ext cx="5154137" cy="10287001"/>
          </a:xfrm>
          <a:prstGeom prst="rect">
            <a:avLst/>
          </a:prstGeom>
          <a:solidFill>
            <a:srgbClr val="C29A74">
              <a:alpha val="49804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7186246" y="9304778"/>
            <a:ext cx="11125200" cy="821839"/>
          </a:xfrm>
          <a:prstGeom prst="rect">
            <a:avLst/>
          </a:prstGeom>
          <a:solidFill>
            <a:srgbClr val="C29A74"/>
          </a:solidFill>
        </p:spPr>
      </p:sp>
      <p:sp>
        <p:nvSpPr>
          <p:cNvPr id="10" name="Прямоугольник 9"/>
          <p:cNvSpPr/>
          <p:nvPr/>
        </p:nvSpPr>
        <p:spPr>
          <a:xfrm>
            <a:off x="9296400" y="9361754"/>
            <a:ext cx="8153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bg1">
                    <a:lumMod val="95000"/>
                  </a:schemeClr>
                </a:solidFill>
              </a:rPr>
              <a:t>Библиотека М. М. </a:t>
            </a:r>
            <a:r>
              <a:rPr lang="ru-RU" sz="4000" b="1" dirty="0" err="1">
                <a:solidFill>
                  <a:schemeClr val="bg1">
                    <a:lumMod val="95000"/>
                  </a:schemeClr>
                </a:solidFill>
              </a:rPr>
              <a:t>З</a:t>
            </a:r>
            <a:r>
              <a:rPr lang="ru-RU" sz="4000" b="1" dirty="0" err="1" smtClean="0">
                <a:solidFill>
                  <a:schemeClr val="bg1">
                    <a:lumMod val="95000"/>
                  </a:schemeClr>
                </a:solidFill>
              </a:rPr>
              <a:t>агорулько</a:t>
            </a:r>
            <a:endParaRPr lang="ru-RU" sz="4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90500"/>
            <a:ext cx="6945087" cy="4397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285339"/>
            <a:ext cx="6324600" cy="4743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85107"/>
            <a:ext cx="6386232" cy="3315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4272326"/>
            <a:ext cx="6568858" cy="4655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554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1"/>
            <a:ext cx="5154137" cy="10287001"/>
          </a:xfrm>
          <a:prstGeom prst="rect">
            <a:avLst/>
          </a:prstGeom>
          <a:solidFill>
            <a:srgbClr val="C29A74">
              <a:alpha val="49804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6717323" y="3739918"/>
            <a:ext cx="11570677" cy="6204182"/>
            <a:chOff x="-3185999" y="2276572"/>
            <a:chExt cx="15427570" cy="7415168"/>
          </a:xfrm>
        </p:grpSpPr>
        <p:sp>
          <p:nvSpPr>
            <p:cNvPr id="4" name="AutoShape 4"/>
            <p:cNvSpPr/>
            <p:nvPr/>
          </p:nvSpPr>
          <p:spPr>
            <a:xfrm>
              <a:off x="-3185999" y="8595955"/>
              <a:ext cx="14833601" cy="1095785"/>
            </a:xfrm>
            <a:prstGeom prst="rect">
              <a:avLst/>
            </a:prstGeom>
            <a:solidFill>
              <a:srgbClr val="C29A7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3775907" y="2276572"/>
              <a:ext cx="8465664" cy="24370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327"/>
                </a:lnSpc>
              </a:pPr>
              <a:r>
                <a:rPr lang="en-US" sz="4400" spc="133" dirty="0">
                  <a:solidFill>
                    <a:srgbClr val="C29A74"/>
                  </a:solidFill>
                  <a:latin typeface="Free Serif Bold"/>
                </a:rPr>
                <a:t>WEB-ПРОЕКТ </a:t>
              </a:r>
              <a:r>
                <a:rPr lang="en-US" sz="3200" spc="133" dirty="0">
                  <a:solidFill>
                    <a:srgbClr val="C29A74"/>
                  </a:solidFill>
                  <a:latin typeface="Free Serif Bold"/>
                </a:rPr>
                <a:t>«СТАЛИНГРАДСКАЯ БИТВА: </a:t>
              </a:r>
              <a:endParaRPr lang="ru-RU" sz="3200" spc="133" dirty="0" smtClean="0">
                <a:solidFill>
                  <a:srgbClr val="C29A74"/>
                </a:solidFill>
                <a:latin typeface="Free Serif Bold"/>
              </a:endParaRPr>
            </a:p>
            <a:p>
              <a:pPr algn="ctr">
                <a:lnSpc>
                  <a:spcPts val="5327"/>
                </a:lnSpc>
              </a:pPr>
              <a:r>
                <a:rPr lang="en-US" sz="3200" spc="133" dirty="0" smtClean="0">
                  <a:solidFill>
                    <a:srgbClr val="C29A74"/>
                  </a:solidFill>
                  <a:latin typeface="Free Serif Bold"/>
                </a:rPr>
                <a:t>ИСТОРИЯ </a:t>
              </a:r>
              <a:r>
                <a:rPr lang="en-US" sz="3200" spc="133" dirty="0">
                  <a:solidFill>
                    <a:srgbClr val="C29A74"/>
                  </a:solidFill>
                  <a:latin typeface="Free Serif Bold"/>
                </a:rPr>
                <a:t>И НАСЛЕДИЕ» </a:t>
              </a:r>
              <a:endParaRPr lang="en-US" sz="3200" spc="133" dirty="0" smtClean="0">
                <a:solidFill>
                  <a:srgbClr val="C29A74"/>
                </a:solidFill>
                <a:latin typeface="Free Serif Bold"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71500"/>
            <a:ext cx="11428163" cy="788071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9067800" y="9207624"/>
            <a:ext cx="68346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>
                    <a:lumMod val="95000"/>
                  </a:schemeClr>
                </a:solidFill>
              </a:rPr>
              <a:t>http://library.volsu.ru/StalingradBitva/</a:t>
            </a:r>
          </a:p>
        </p:txBody>
      </p:sp>
      <p:sp>
        <p:nvSpPr>
          <p:cNvPr id="12" name="Кольцо 11"/>
          <p:cNvSpPr/>
          <p:nvPr/>
        </p:nvSpPr>
        <p:spPr>
          <a:xfrm>
            <a:off x="8763000" y="4991100"/>
            <a:ext cx="2663029" cy="1828800"/>
          </a:xfrm>
          <a:prstGeom prst="donut">
            <a:avLst>
              <a:gd name="adj" fmla="val 2840"/>
            </a:avLst>
          </a:prstGeom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09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9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48460" y="-158853"/>
            <a:ext cx="6417074" cy="5462027"/>
          </a:xfrm>
          <a:prstGeom prst="rect">
            <a:avLst/>
          </a:prstGeom>
          <a:solidFill>
            <a:srgbClr val="FBFDF4"/>
          </a:solidFill>
        </p:spPr>
      </p:sp>
      <p:sp>
        <p:nvSpPr>
          <p:cNvPr id="3" name="TextBox 3"/>
          <p:cNvSpPr txBox="1"/>
          <p:nvPr/>
        </p:nvSpPr>
        <p:spPr>
          <a:xfrm>
            <a:off x="985113" y="695336"/>
            <a:ext cx="4053082" cy="3695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en-US" sz="3600" spc="144">
                <a:solidFill>
                  <a:srgbClr val="C29A74"/>
                </a:solidFill>
                <a:latin typeface="Oswald Bold"/>
              </a:rPr>
              <a:t>БАЗА ДАННЫХ</a:t>
            </a:r>
            <a:r>
              <a:rPr lang="en-US" sz="3600" spc="144">
                <a:solidFill>
                  <a:srgbClr val="C29A74"/>
                </a:solidFill>
                <a:latin typeface="Oswald"/>
              </a:rPr>
              <a:t> “СТАЛИНГРАДСКАЯ БИТВА: ИСТОРИЯ И НАСЛЕДИЕ В ФОНДАХ РЕГИОНА”</a:t>
            </a:r>
          </a:p>
          <a:p>
            <a:pPr>
              <a:lnSpc>
                <a:spcPts val="7680"/>
              </a:lnSpc>
            </a:pPr>
            <a:endParaRPr lang="en-US" sz="3600" spc="144">
              <a:solidFill>
                <a:srgbClr val="C29A74"/>
              </a:solidFill>
              <a:latin typeface="Oswa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7356587" y="1028700"/>
            <a:ext cx="11376587" cy="8229600"/>
            <a:chOff x="0" y="0"/>
            <a:chExt cx="15168783" cy="10972800"/>
          </a:xfrm>
        </p:grpSpPr>
        <p:grpSp>
          <p:nvGrpSpPr>
            <p:cNvPr id="5" name="Group 5"/>
            <p:cNvGrpSpPr/>
            <p:nvPr/>
          </p:nvGrpSpPr>
          <p:grpSpPr>
            <a:xfrm rot="-5400000">
              <a:off x="5907335" y="-5907335"/>
              <a:ext cx="3354112" cy="15168783"/>
              <a:chOff x="0" y="0"/>
              <a:chExt cx="2524536" cy="11417072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524536" cy="11417072"/>
              </a:xfrm>
              <a:custGeom>
                <a:avLst/>
                <a:gdLst/>
                <a:ahLst/>
                <a:cxnLst/>
                <a:rect l="l" t="t" r="r" b="b"/>
                <a:pathLst>
                  <a:path w="2524536" h="11417072">
                    <a:moveTo>
                      <a:pt x="0" y="0"/>
                    </a:moveTo>
                    <a:lnTo>
                      <a:pt x="0" y="11417072"/>
                    </a:lnTo>
                    <a:lnTo>
                      <a:pt x="2524536" y="11417072"/>
                    </a:lnTo>
                    <a:lnTo>
                      <a:pt x="2524536" y="0"/>
                    </a:lnTo>
                    <a:lnTo>
                      <a:pt x="0" y="0"/>
                    </a:lnTo>
                    <a:close/>
                    <a:moveTo>
                      <a:pt x="2463576" y="11356112"/>
                    </a:moveTo>
                    <a:lnTo>
                      <a:pt x="59690" y="11356112"/>
                    </a:lnTo>
                    <a:lnTo>
                      <a:pt x="59690" y="59690"/>
                    </a:lnTo>
                    <a:lnTo>
                      <a:pt x="2463576" y="59690"/>
                    </a:lnTo>
                    <a:lnTo>
                      <a:pt x="2463576" y="11356112"/>
                    </a:lnTo>
                    <a:close/>
                  </a:path>
                </a:pathLst>
              </a:custGeom>
              <a:solidFill>
                <a:srgbClr val="532E1D">
                  <a:alpha val="29804"/>
                </a:srgbClr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 rot="-5400000">
              <a:off x="5907335" y="-2097991"/>
              <a:ext cx="3354112" cy="15168783"/>
              <a:chOff x="0" y="0"/>
              <a:chExt cx="2524536" cy="1141707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524536" cy="11417072"/>
              </a:xfrm>
              <a:custGeom>
                <a:avLst/>
                <a:gdLst/>
                <a:ahLst/>
                <a:cxnLst/>
                <a:rect l="l" t="t" r="r" b="b"/>
                <a:pathLst>
                  <a:path w="2524536" h="11417072">
                    <a:moveTo>
                      <a:pt x="0" y="0"/>
                    </a:moveTo>
                    <a:lnTo>
                      <a:pt x="0" y="11417072"/>
                    </a:lnTo>
                    <a:lnTo>
                      <a:pt x="2524536" y="11417072"/>
                    </a:lnTo>
                    <a:lnTo>
                      <a:pt x="2524536" y="0"/>
                    </a:lnTo>
                    <a:lnTo>
                      <a:pt x="0" y="0"/>
                    </a:lnTo>
                    <a:close/>
                    <a:moveTo>
                      <a:pt x="2463576" y="11356112"/>
                    </a:moveTo>
                    <a:lnTo>
                      <a:pt x="59690" y="11356112"/>
                    </a:lnTo>
                    <a:lnTo>
                      <a:pt x="59690" y="59690"/>
                    </a:lnTo>
                    <a:lnTo>
                      <a:pt x="2463576" y="59690"/>
                    </a:lnTo>
                    <a:lnTo>
                      <a:pt x="2463576" y="11356112"/>
                    </a:lnTo>
                    <a:close/>
                  </a:path>
                </a:pathLst>
              </a:custGeom>
              <a:solidFill>
                <a:srgbClr val="532E1D">
                  <a:alpha val="29804"/>
                </a:srgbClr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 rot="-5400000">
              <a:off x="5907335" y="1711352"/>
              <a:ext cx="3354112" cy="15168783"/>
              <a:chOff x="0" y="0"/>
              <a:chExt cx="2524536" cy="11417072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524536" cy="11417072"/>
              </a:xfrm>
              <a:custGeom>
                <a:avLst/>
                <a:gdLst/>
                <a:ahLst/>
                <a:cxnLst/>
                <a:rect l="l" t="t" r="r" b="b"/>
                <a:pathLst>
                  <a:path w="2524536" h="11417072">
                    <a:moveTo>
                      <a:pt x="0" y="0"/>
                    </a:moveTo>
                    <a:lnTo>
                      <a:pt x="0" y="11417072"/>
                    </a:lnTo>
                    <a:lnTo>
                      <a:pt x="2524536" y="11417072"/>
                    </a:lnTo>
                    <a:lnTo>
                      <a:pt x="2524536" y="0"/>
                    </a:lnTo>
                    <a:lnTo>
                      <a:pt x="0" y="0"/>
                    </a:lnTo>
                    <a:close/>
                    <a:moveTo>
                      <a:pt x="2463576" y="11356112"/>
                    </a:moveTo>
                    <a:lnTo>
                      <a:pt x="59690" y="11356112"/>
                    </a:lnTo>
                    <a:lnTo>
                      <a:pt x="59690" y="59690"/>
                    </a:lnTo>
                    <a:lnTo>
                      <a:pt x="2463576" y="59690"/>
                    </a:lnTo>
                    <a:lnTo>
                      <a:pt x="2463576" y="11356112"/>
                    </a:lnTo>
                    <a:close/>
                  </a:path>
                </a:pathLst>
              </a:custGeom>
              <a:solidFill>
                <a:srgbClr val="532E1D">
                  <a:alpha val="29804"/>
                </a:srgbClr>
              </a:solidFill>
            </p:spPr>
          </p:sp>
        </p:grpSp>
      </p:grpSp>
      <p:grpSp>
        <p:nvGrpSpPr>
          <p:cNvPr id="11" name="Group 11"/>
          <p:cNvGrpSpPr/>
          <p:nvPr/>
        </p:nvGrpSpPr>
        <p:grpSpPr>
          <a:xfrm>
            <a:off x="8165477" y="1592533"/>
            <a:ext cx="9093823" cy="1387917"/>
            <a:chOff x="0" y="0"/>
            <a:chExt cx="12125097" cy="1850557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62634"/>
              <a:ext cx="12125097" cy="851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70"/>
                </a:lnSpc>
              </a:pPr>
              <a:r>
                <a:rPr lang="en-US" sz="3900" spc="312">
                  <a:solidFill>
                    <a:srgbClr val="FBFDF4"/>
                  </a:solidFill>
                  <a:latin typeface="Free Serif Bold Italics"/>
                </a:rPr>
                <a:t>Тематика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978067"/>
              <a:ext cx="12125097" cy="8724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50"/>
                </a:lnSpc>
              </a:pPr>
              <a:r>
                <a:rPr lang="en-US" sz="3700" spc="37">
                  <a:solidFill>
                    <a:srgbClr val="FBFDF4"/>
                  </a:solidFill>
                  <a:latin typeface="Free Serif"/>
                </a:rPr>
                <a:t>События - Персоналии - Осмысление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165477" y="4101879"/>
            <a:ext cx="9093823" cy="2083242"/>
            <a:chOff x="0" y="0"/>
            <a:chExt cx="12125097" cy="2777657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62634"/>
              <a:ext cx="12125097" cy="851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70"/>
                </a:lnSpc>
              </a:pPr>
              <a:r>
                <a:rPr lang="en-US" sz="3900" spc="312">
                  <a:solidFill>
                    <a:srgbClr val="FBFDF4"/>
                  </a:solidFill>
                  <a:latin typeface="Free Serif Bold Italics"/>
                </a:rPr>
                <a:t>Источники формирования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978067"/>
              <a:ext cx="12125097" cy="17995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50"/>
                </a:lnSpc>
              </a:pPr>
              <a:r>
                <a:rPr lang="en-US" sz="3700" spc="37">
                  <a:solidFill>
                    <a:srgbClr val="FBFDF4"/>
                  </a:solidFill>
                  <a:latin typeface="Free Serif"/>
                </a:rPr>
                <a:t>Учреждения и организации региона, имеющие библиотечные фонды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165477" y="6958887"/>
            <a:ext cx="9093823" cy="2083242"/>
            <a:chOff x="0" y="0"/>
            <a:chExt cx="12125097" cy="2777657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62634"/>
              <a:ext cx="12125097" cy="851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70"/>
                </a:lnSpc>
              </a:pPr>
              <a:r>
                <a:rPr lang="en-US" sz="3900" spc="312">
                  <a:solidFill>
                    <a:srgbClr val="FBFDF4"/>
                  </a:solidFill>
                  <a:latin typeface="Free Serif Bold Italics"/>
                </a:rPr>
                <a:t>Информативность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978067"/>
              <a:ext cx="12125097" cy="17995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50"/>
                </a:lnSpc>
              </a:pPr>
              <a:r>
                <a:rPr lang="en-US" sz="3700" spc="37">
                  <a:solidFill>
                    <a:srgbClr val="FBFDF4"/>
                  </a:solidFill>
                  <a:latin typeface="Free Serif"/>
                </a:rPr>
                <a:t>Полнота индексирования - Аннотирование - Макрообъекты</a:t>
              </a:r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2"/>
          <a:srcRect l="1125" r="1803" b="26462"/>
          <a:stretch>
            <a:fillRect/>
          </a:stretch>
        </p:blipFill>
        <p:spPr>
          <a:xfrm>
            <a:off x="0" y="3579694"/>
            <a:ext cx="6268614" cy="6707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8639" b="863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73842" y="661807"/>
            <a:ext cx="13340316" cy="1768677"/>
            <a:chOff x="0" y="0"/>
            <a:chExt cx="17787088" cy="3544263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7787088" cy="3544263"/>
            </a:xfrm>
            <a:prstGeom prst="rect">
              <a:avLst/>
            </a:prstGeom>
            <a:solidFill>
              <a:srgbClr val="FBFDF4"/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5324674" y="0"/>
              <a:ext cx="65082" cy="3544263"/>
            </a:xfrm>
            <a:prstGeom prst="rect">
              <a:avLst/>
            </a:prstGeom>
            <a:solidFill>
              <a:srgbClr val="C29A7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2447466" y="2788292"/>
            <a:ext cx="13366692" cy="1908642"/>
            <a:chOff x="0" y="0"/>
            <a:chExt cx="17787088" cy="3544263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7787088" cy="3544263"/>
            </a:xfrm>
            <a:prstGeom prst="rect">
              <a:avLst/>
            </a:prstGeom>
            <a:solidFill>
              <a:srgbClr val="FBFDF4"/>
            </a:solidFill>
          </p:spPr>
        </p:sp>
        <p:sp>
          <p:nvSpPr>
            <p:cNvPr id="7" name="AutoShape 7"/>
            <p:cNvSpPr/>
            <p:nvPr/>
          </p:nvSpPr>
          <p:spPr>
            <a:xfrm>
              <a:off x="5324674" y="0"/>
              <a:ext cx="65082" cy="3544263"/>
            </a:xfrm>
            <a:prstGeom prst="rect">
              <a:avLst/>
            </a:prstGeom>
            <a:solidFill>
              <a:srgbClr val="C29A74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t="795" r="80962" b="19104"/>
          <a:stretch>
            <a:fillRect/>
          </a:stretch>
        </p:blipFill>
        <p:spPr>
          <a:xfrm>
            <a:off x="3333994" y="726288"/>
            <a:ext cx="1466606" cy="16613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264803" y="3231944"/>
            <a:ext cx="2655974" cy="75885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2456257" y="4985696"/>
            <a:ext cx="13425309" cy="1834203"/>
            <a:chOff x="0" y="0"/>
            <a:chExt cx="17787088" cy="3544263"/>
          </a:xfrm>
        </p:grpSpPr>
        <p:sp>
          <p:nvSpPr>
            <p:cNvPr id="11" name="AutoShape 11"/>
            <p:cNvSpPr/>
            <p:nvPr/>
          </p:nvSpPr>
          <p:spPr>
            <a:xfrm>
              <a:off x="0" y="0"/>
              <a:ext cx="17787088" cy="3544263"/>
            </a:xfrm>
            <a:prstGeom prst="rect">
              <a:avLst/>
            </a:prstGeom>
            <a:solidFill>
              <a:srgbClr val="FBFDF4"/>
            </a:solidFill>
          </p:spPr>
        </p:sp>
        <p:sp>
          <p:nvSpPr>
            <p:cNvPr id="12" name="AutoShape 12"/>
            <p:cNvSpPr/>
            <p:nvPr/>
          </p:nvSpPr>
          <p:spPr>
            <a:xfrm>
              <a:off x="5324674" y="0"/>
              <a:ext cx="65082" cy="3544263"/>
            </a:xfrm>
            <a:prstGeom prst="rect">
              <a:avLst/>
            </a:prstGeom>
            <a:solidFill>
              <a:srgbClr val="C29A74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 r="63193"/>
          <a:stretch>
            <a:fillRect/>
          </a:stretch>
        </p:blipFill>
        <p:spPr>
          <a:xfrm>
            <a:off x="3581400" y="5300949"/>
            <a:ext cx="1396326" cy="113811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7047123" y="1047271"/>
            <a:ext cx="7933906" cy="917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7"/>
              </a:lnSpc>
            </a:pPr>
            <a:r>
              <a:rPr lang="en-US" sz="2800" spc="222" dirty="0" err="1">
                <a:solidFill>
                  <a:schemeClr val="accent6">
                    <a:lumMod val="50000"/>
                  </a:schemeClr>
                </a:solidFill>
                <a:latin typeface="Lato Italics" panose="020B0604020202020204" charset="0"/>
                <a:ea typeface="Lato Italics" panose="020B0604020202020204" charset="0"/>
                <a:cs typeface="Lato Italics" panose="020B0604020202020204" charset="0"/>
              </a:rPr>
              <a:t>Государственный</a:t>
            </a:r>
            <a:r>
              <a:rPr lang="en-US" sz="2800" spc="222" dirty="0">
                <a:solidFill>
                  <a:schemeClr val="accent6">
                    <a:lumMod val="50000"/>
                  </a:schemeClr>
                </a:solidFill>
                <a:latin typeface="Lato Italics"/>
              </a:rPr>
              <a:t> </a:t>
            </a:r>
            <a:r>
              <a:rPr lang="en-US" sz="2800" spc="222" dirty="0" err="1">
                <a:solidFill>
                  <a:schemeClr val="accent6">
                    <a:lumMod val="50000"/>
                  </a:schemeClr>
                </a:solidFill>
                <a:latin typeface="Lato Italics"/>
              </a:rPr>
              <a:t>архив</a:t>
            </a:r>
            <a:r>
              <a:rPr lang="en-US" sz="2800" spc="222" dirty="0">
                <a:solidFill>
                  <a:schemeClr val="accent6">
                    <a:lumMod val="50000"/>
                  </a:schemeClr>
                </a:solidFill>
                <a:latin typeface="Lato Italics"/>
              </a:rPr>
              <a:t> </a:t>
            </a:r>
            <a:r>
              <a:rPr lang="en-US" sz="2800" spc="222" dirty="0" err="1">
                <a:solidFill>
                  <a:schemeClr val="accent6">
                    <a:lumMod val="50000"/>
                  </a:schemeClr>
                </a:solidFill>
                <a:latin typeface="Lato Italics"/>
              </a:rPr>
              <a:t>Волгоградской</a:t>
            </a:r>
            <a:r>
              <a:rPr lang="en-US" sz="2800" spc="222" dirty="0">
                <a:solidFill>
                  <a:schemeClr val="accent6">
                    <a:lumMod val="50000"/>
                  </a:schemeClr>
                </a:solidFill>
                <a:latin typeface="Lato Italics"/>
              </a:rPr>
              <a:t> </a:t>
            </a:r>
            <a:r>
              <a:rPr lang="en-US" sz="2800" spc="222" dirty="0" err="1">
                <a:solidFill>
                  <a:schemeClr val="accent6">
                    <a:lumMod val="50000"/>
                  </a:schemeClr>
                </a:solidFill>
                <a:latin typeface="Lato Italics"/>
              </a:rPr>
              <a:t>области</a:t>
            </a:r>
            <a:endParaRPr lang="en-US" sz="2800" spc="222" dirty="0">
              <a:solidFill>
                <a:schemeClr val="accent6">
                  <a:lumMod val="50000"/>
                </a:schemeClr>
              </a:solidFill>
              <a:latin typeface="Lato Itali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7079111" y="3211429"/>
            <a:ext cx="7974687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7"/>
              </a:lnSpc>
            </a:pPr>
            <a:r>
              <a:rPr lang="en-US" sz="2800" spc="222" dirty="0" err="1">
                <a:solidFill>
                  <a:schemeClr val="accent6">
                    <a:lumMod val="50000"/>
                  </a:schemeClr>
                </a:solidFill>
                <a:latin typeface="Lato Italics"/>
              </a:rPr>
              <a:t>Научная</a:t>
            </a:r>
            <a:r>
              <a:rPr lang="en-US" sz="2800" spc="222" dirty="0">
                <a:solidFill>
                  <a:schemeClr val="accent6">
                    <a:lumMod val="50000"/>
                  </a:schemeClr>
                </a:solidFill>
                <a:latin typeface="Lato Italics"/>
              </a:rPr>
              <a:t> </a:t>
            </a:r>
            <a:r>
              <a:rPr lang="en-US" sz="2800" spc="222" dirty="0" err="1">
                <a:solidFill>
                  <a:schemeClr val="accent6">
                    <a:lumMod val="50000"/>
                  </a:schemeClr>
                </a:solidFill>
                <a:latin typeface="Lato Italics"/>
              </a:rPr>
              <a:t>библиотека</a:t>
            </a:r>
            <a:r>
              <a:rPr lang="en-US" sz="2800" spc="222" dirty="0">
                <a:solidFill>
                  <a:schemeClr val="accent6">
                    <a:lumMod val="50000"/>
                  </a:schemeClr>
                </a:solidFill>
                <a:latin typeface="Lato Italics"/>
              </a:rPr>
              <a:t> </a:t>
            </a:r>
            <a:r>
              <a:rPr lang="en-US" sz="2800" spc="222" dirty="0" err="1">
                <a:solidFill>
                  <a:schemeClr val="accent6">
                    <a:lumMod val="50000"/>
                  </a:schemeClr>
                </a:solidFill>
                <a:latin typeface="Lato Italics"/>
              </a:rPr>
              <a:t>Волгоградского</a:t>
            </a:r>
            <a:r>
              <a:rPr lang="en-US" sz="2800" spc="222" dirty="0">
                <a:solidFill>
                  <a:schemeClr val="accent6">
                    <a:lumMod val="50000"/>
                  </a:schemeClr>
                </a:solidFill>
                <a:latin typeface="Lato Italics"/>
              </a:rPr>
              <a:t> </a:t>
            </a:r>
            <a:r>
              <a:rPr lang="en-US" sz="2800" spc="222" dirty="0" err="1">
                <a:solidFill>
                  <a:schemeClr val="accent6">
                    <a:lumMod val="50000"/>
                  </a:schemeClr>
                </a:solidFill>
                <a:latin typeface="Lato Italics"/>
              </a:rPr>
              <a:t>государственного</a:t>
            </a:r>
            <a:r>
              <a:rPr lang="en-US" sz="2800" spc="222" dirty="0">
                <a:solidFill>
                  <a:schemeClr val="accent6">
                    <a:lumMod val="50000"/>
                  </a:schemeClr>
                </a:solidFill>
                <a:latin typeface="Lato Italics"/>
              </a:rPr>
              <a:t> </a:t>
            </a:r>
            <a:r>
              <a:rPr lang="en-US" sz="2800" spc="222" dirty="0" err="1">
                <a:solidFill>
                  <a:schemeClr val="accent6">
                    <a:lumMod val="50000"/>
                  </a:schemeClr>
                </a:solidFill>
                <a:latin typeface="Lato Italics"/>
              </a:rPr>
              <a:t>аграрного</a:t>
            </a:r>
            <a:r>
              <a:rPr lang="en-US" sz="2800" spc="222" dirty="0">
                <a:solidFill>
                  <a:schemeClr val="accent6">
                    <a:lumMod val="50000"/>
                  </a:schemeClr>
                </a:solidFill>
                <a:latin typeface="Lato Italics"/>
              </a:rPr>
              <a:t> </a:t>
            </a:r>
            <a:r>
              <a:rPr lang="en-US" sz="2800" spc="222" dirty="0" err="1">
                <a:solidFill>
                  <a:schemeClr val="accent6">
                    <a:lumMod val="50000"/>
                  </a:schemeClr>
                </a:solidFill>
                <a:latin typeface="Lato Italics"/>
              </a:rPr>
              <a:t>университета</a:t>
            </a:r>
            <a:endParaRPr lang="en-US" sz="2800" spc="222" dirty="0">
              <a:solidFill>
                <a:schemeClr val="accent6">
                  <a:lumMod val="50000"/>
                </a:schemeClr>
              </a:solidFill>
              <a:latin typeface="Lato Italics"/>
            </a:endParaRPr>
          </a:p>
        </p:txBody>
      </p:sp>
      <p:sp>
        <p:nvSpPr>
          <p:cNvPr id="16" name="TextBox 16"/>
          <p:cNvSpPr txBox="1"/>
          <p:nvPr/>
        </p:nvSpPr>
        <p:spPr>
          <a:xfrm rot="-5400000">
            <a:off x="-3972847" y="4753432"/>
            <a:ext cx="9917369" cy="7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43"/>
              </a:lnSpc>
            </a:pPr>
            <a:r>
              <a:rPr lang="en-US" sz="4572" spc="365">
                <a:solidFill>
                  <a:srgbClr val="FBFDF4"/>
                </a:solidFill>
                <a:latin typeface="Free Serif Bold"/>
              </a:rPr>
              <a:t>ПАРТНЕРЫ ПРОЕКТА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023677" y="5088442"/>
            <a:ext cx="7933906" cy="1374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7"/>
              </a:lnSpc>
            </a:pPr>
            <a:r>
              <a:rPr lang="en-US" sz="2800" spc="222" dirty="0" err="1">
                <a:solidFill>
                  <a:schemeClr val="accent6">
                    <a:lumMod val="50000"/>
                  </a:schemeClr>
                </a:solidFill>
                <a:latin typeface="Lato Italics"/>
              </a:rPr>
              <a:t>Информационно-библиотечный</a:t>
            </a:r>
            <a:r>
              <a:rPr lang="en-US" sz="2800" spc="222" dirty="0">
                <a:solidFill>
                  <a:schemeClr val="accent6">
                    <a:lumMod val="50000"/>
                  </a:schemeClr>
                </a:solidFill>
                <a:latin typeface="Lato Italics"/>
              </a:rPr>
              <a:t> </a:t>
            </a:r>
            <a:r>
              <a:rPr lang="en-US" sz="2800" spc="222" dirty="0" err="1">
                <a:solidFill>
                  <a:schemeClr val="accent6">
                    <a:lumMod val="50000"/>
                  </a:schemeClr>
                </a:solidFill>
                <a:latin typeface="Lato Italics"/>
              </a:rPr>
              <a:t>центр</a:t>
            </a:r>
            <a:r>
              <a:rPr lang="en-US" sz="2800" spc="222" dirty="0">
                <a:solidFill>
                  <a:schemeClr val="accent6">
                    <a:lumMod val="50000"/>
                  </a:schemeClr>
                </a:solidFill>
                <a:latin typeface="Lato Italics"/>
              </a:rPr>
              <a:t> </a:t>
            </a:r>
            <a:r>
              <a:rPr lang="en-US" sz="2800" spc="222" dirty="0" err="1">
                <a:solidFill>
                  <a:schemeClr val="accent6">
                    <a:lumMod val="50000"/>
                  </a:schemeClr>
                </a:solidFill>
                <a:latin typeface="Lato Italics"/>
              </a:rPr>
              <a:t>Волгоградского</a:t>
            </a:r>
            <a:r>
              <a:rPr lang="en-US" sz="2800" spc="222" dirty="0">
                <a:solidFill>
                  <a:schemeClr val="accent6">
                    <a:lumMod val="50000"/>
                  </a:schemeClr>
                </a:solidFill>
                <a:latin typeface="Lato Italics"/>
              </a:rPr>
              <a:t> </a:t>
            </a:r>
            <a:r>
              <a:rPr lang="en-US" sz="2800" spc="222" dirty="0" err="1">
                <a:solidFill>
                  <a:schemeClr val="accent6">
                    <a:lumMod val="50000"/>
                  </a:schemeClr>
                </a:solidFill>
                <a:latin typeface="Lato Italics"/>
              </a:rPr>
              <a:t>государственного</a:t>
            </a:r>
            <a:r>
              <a:rPr lang="en-US" sz="2800" spc="222" dirty="0">
                <a:solidFill>
                  <a:schemeClr val="accent6">
                    <a:lumMod val="50000"/>
                  </a:schemeClr>
                </a:solidFill>
                <a:latin typeface="Lato Italics"/>
              </a:rPr>
              <a:t> </a:t>
            </a:r>
            <a:r>
              <a:rPr lang="en-US" sz="2800" spc="222" dirty="0" err="1">
                <a:solidFill>
                  <a:schemeClr val="accent6">
                    <a:lumMod val="50000"/>
                  </a:schemeClr>
                </a:solidFill>
                <a:latin typeface="Lato Italics"/>
              </a:rPr>
              <a:t>технического</a:t>
            </a:r>
            <a:r>
              <a:rPr lang="en-US" sz="2800" spc="222" dirty="0">
                <a:solidFill>
                  <a:schemeClr val="accent6">
                    <a:lumMod val="50000"/>
                  </a:schemeClr>
                </a:solidFill>
                <a:latin typeface="Lato Italics"/>
              </a:rPr>
              <a:t> </a:t>
            </a:r>
            <a:r>
              <a:rPr lang="en-US" sz="2800" spc="222" dirty="0" err="1">
                <a:solidFill>
                  <a:schemeClr val="accent6">
                    <a:lumMod val="50000"/>
                  </a:schemeClr>
                </a:solidFill>
                <a:latin typeface="Lato Italics"/>
              </a:rPr>
              <a:t>университета</a:t>
            </a:r>
            <a:endParaRPr lang="en-US" sz="2800" spc="222" dirty="0">
              <a:solidFill>
                <a:schemeClr val="accent6">
                  <a:lumMod val="50000"/>
                </a:schemeClr>
              </a:solidFill>
              <a:latin typeface="Lato Italics"/>
            </a:endParaRPr>
          </a:p>
        </p:txBody>
      </p:sp>
      <p:grpSp>
        <p:nvGrpSpPr>
          <p:cNvPr id="21" name="Group 10"/>
          <p:cNvGrpSpPr/>
          <p:nvPr/>
        </p:nvGrpSpPr>
        <p:grpSpPr>
          <a:xfrm>
            <a:off x="2465296" y="7241475"/>
            <a:ext cx="13434100" cy="1820110"/>
            <a:chOff x="0" y="0"/>
            <a:chExt cx="17787088" cy="3544263"/>
          </a:xfrm>
        </p:grpSpPr>
        <p:sp>
          <p:nvSpPr>
            <p:cNvPr id="22" name="AutoShape 11"/>
            <p:cNvSpPr/>
            <p:nvPr/>
          </p:nvSpPr>
          <p:spPr>
            <a:xfrm>
              <a:off x="0" y="0"/>
              <a:ext cx="17787088" cy="3544263"/>
            </a:xfrm>
            <a:prstGeom prst="rect">
              <a:avLst/>
            </a:prstGeom>
            <a:solidFill>
              <a:srgbClr val="FBFDF4"/>
            </a:solidFill>
          </p:spPr>
        </p:sp>
        <p:sp>
          <p:nvSpPr>
            <p:cNvPr id="23" name="AutoShape 12"/>
            <p:cNvSpPr/>
            <p:nvPr/>
          </p:nvSpPr>
          <p:spPr>
            <a:xfrm>
              <a:off x="5324674" y="0"/>
              <a:ext cx="65082" cy="3544263"/>
            </a:xfrm>
            <a:prstGeom prst="rect">
              <a:avLst/>
            </a:prstGeom>
            <a:solidFill>
              <a:srgbClr val="C29A74"/>
            </a:solidFill>
          </p:spPr>
        </p:sp>
      </p:grpSp>
      <p:pic>
        <p:nvPicPr>
          <p:cNvPr id="1026" name="Picture 2" descr="http://library.volsu.ru/StalingradBitva/wp-content/uploads/2021/06/VA_MV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944" y="7348146"/>
            <a:ext cx="1220330" cy="160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17"/>
          <p:cNvSpPr txBox="1"/>
          <p:nvPr/>
        </p:nvSpPr>
        <p:spPr>
          <a:xfrm>
            <a:off x="7119892" y="7505700"/>
            <a:ext cx="7933906" cy="884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7"/>
              </a:lnSpc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Lato Italics" panose="020B0604020202020204" charset="0"/>
                <a:ea typeface="Lato Italics" panose="020B0604020202020204" charset="0"/>
                <a:cs typeface="Lato Italics" panose="020B0604020202020204" charset="0"/>
              </a:rPr>
              <a:t>Библиотека Волгоградской академии</a:t>
            </a:r>
            <a:br>
              <a:rPr lang="ru-RU" sz="2800" dirty="0">
                <a:solidFill>
                  <a:schemeClr val="accent6">
                    <a:lumMod val="50000"/>
                  </a:schemeClr>
                </a:solidFill>
                <a:latin typeface="Lato Italics" panose="020B0604020202020204" charset="0"/>
                <a:ea typeface="Lato Italics" panose="020B0604020202020204" charset="0"/>
                <a:cs typeface="Lato Italics" panose="020B0604020202020204" charset="0"/>
              </a:rPr>
            </a:b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Lato Italics" panose="020B0604020202020204" charset="0"/>
                <a:ea typeface="Lato Italics" panose="020B0604020202020204" charset="0"/>
                <a:cs typeface="Lato Italics" panose="020B0604020202020204" charset="0"/>
              </a:rPr>
              <a:t>Министерства внутренних дел России</a:t>
            </a:r>
            <a:endParaRPr lang="en-US" sz="2800" spc="222" dirty="0">
              <a:solidFill>
                <a:schemeClr val="accent6">
                  <a:lumMod val="50000"/>
                </a:schemeClr>
              </a:solidFill>
              <a:latin typeface="Lato Italics" panose="020B0604020202020204" charset="0"/>
              <a:ea typeface="Lato Italics" panose="020B0604020202020204" charset="0"/>
              <a:cs typeface="Lato Italics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72000" y="9187744"/>
            <a:ext cx="14114585" cy="1011611"/>
            <a:chOff x="0" y="0"/>
            <a:chExt cx="20768865" cy="1958414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0768865" cy="1958414"/>
            </a:xfrm>
            <a:prstGeom prst="rect">
              <a:avLst/>
            </a:prstGeom>
            <a:solidFill>
              <a:srgbClr val="C29A7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580063" y="519721"/>
              <a:ext cx="18229446" cy="8828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73"/>
                </a:lnSpc>
              </a:pPr>
              <a:r>
                <a:rPr lang="en-US" sz="3715" spc="37" dirty="0" err="1">
                  <a:solidFill>
                    <a:srgbClr val="FBFDF4"/>
                  </a:solidFill>
                  <a:latin typeface="Free Serif Bold Italics"/>
                </a:rPr>
                <a:t>Информативность</a:t>
              </a:r>
              <a:r>
                <a:rPr lang="en-US" sz="3715" spc="37" dirty="0">
                  <a:solidFill>
                    <a:srgbClr val="FBFDF4"/>
                  </a:solidFill>
                  <a:latin typeface="Free Serif Bold Italics"/>
                </a:rPr>
                <a:t> </a:t>
              </a:r>
              <a:r>
                <a:rPr lang="en-US" sz="3715" spc="37" dirty="0" err="1">
                  <a:solidFill>
                    <a:srgbClr val="FBFDF4"/>
                  </a:solidFill>
                  <a:latin typeface="Free Serif Bold Italics"/>
                </a:rPr>
                <a:t>базы</a:t>
              </a:r>
              <a:r>
                <a:rPr lang="en-US" sz="3715" spc="37" dirty="0">
                  <a:solidFill>
                    <a:srgbClr val="FBFDF4"/>
                  </a:solidFill>
                  <a:latin typeface="Free Serif Bold Italics"/>
                </a:rPr>
                <a:t> </a:t>
              </a:r>
              <a:r>
                <a:rPr lang="en-US" sz="3715" spc="37" dirty="0" err="1">
                  <a:solidFill>
                    <a:srgbClr val="FBFDF4"/>
                  </a:solidFill>
                  <a:latin typeface="Free Serif Bold Italics"/>
                </a:rPr>
                <a:t>данных</a:t>
              </a:r>
              <a:endParaRPr lang="en-US" sz="3715" spc="37" dirty="0">
                <a:solidFill>
                  <a:srgbClr val="FBFDF4"/>
                </a:solidFill>
                <a:latin typeface="Free Serif Bold Italics"/>
              </a:endParaRP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r="1436"/>
          <a:stretch/>
        </p:blipFill>
        <p:spPr>
          <a:xfrm>
            <a:off x="392723" y="266700"/>
            <a:ext cx="17133277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006" t="6609"/>
          <a:stretch/>
        </p:blipFill>
        <p:spPr>
          <a:xfrm>
            <a:off x="392723" y="4421360"/>
            <a:ext cx="17133277" cy="4497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Кольцо 10"/>
          <p:cNvSpPr/>
          <p:nvPr/>
        </p:nvSpPr>
        <p:spPr>
          <a:xfrm>
            <a:off x="158262" y="3641190"/>
            <a:ext cx="4813813" cy="645940"/>
          </a:xfrm>
          <a:prstGeom prst="donut">
            <a:avLst>
              <a:gd name="adj" fmla="val 576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Кольцо 11"/>
          <p:cNvSpPr/>
          <p:nvPr/>
        </p:nvSpPr>
        <p:spPr>
          <a:xfrm>
            <a:off x="158262" y="5829300"/>
            <a:ext cx="9366738" cy="609600"/>
          </a:xfrm>
          <a:prstGeom prst="donut">
            <a:avLst>
              <a:gd name="adj" fmla="val 576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79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9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19175" y="368208"/>
            <a:ext cx="7544828" cy="381198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4167985"/>
            <a:ext cx="8564003" cy="1073670"/>
            <a:chOff x="0" y="0"/>
            <a:chExt cx="11418670" cy="1431560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1418670" cy="1431560"/>
            </a:xfrm>
            <a:prstGeom prst="rect">
              <a:avLst/>
            </a:prstGeom>
            <a:solidFill>
              <a:srgbClr val="FBFDF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2306879" y="224072"/>
              <a:ext cx="8626203" cy="991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65"/>
                </a:lnSpc>
              </a:pPr>
              <a:endParaRPr dirty="0"/>
            </a:p>
            <a:p>
              <a:pPr>
                <a:lnSpc>
                  <a:spcPts val="3900"/>
                </a:lnSpc>
              </a:pPr>
              <a:r>
                <a:rPr lang="en-US" sz="3000" spc="240" dirty="0">
                  <a:solidFill>
                    <a:srgbClr val="C29A74"/>
                  </a:solidFill>
                  <a:latin typeface="Free Serif Bold"/>
                </a:rPr>
                <a:t>2013 </a:t>
              </a:r>
              <a:r>
                <a:rPr lang="ru-RU" sz="3000" spc="240" dirty="0" smtClean="0">
                  <a:solidFill>
                    <a:srgbClr val="C29A74"/>
                  </a:solidFill>
                  <a:latin typeface="Free Serif Bold"/>
                </a:rPr>
                <a:t>г</a:t>
              </a:r>
              <a:r>
                <a:rPr lang="en-US" sz="3000" spc="240" dirty="0" smtClean="0">
                  <a:solidFill>
                    <a:srgbClr val="C29A74"/>
                  </a:solidFill>
                  <a:latin typeface="Free Serif Bold"/>
                </a:rPr>
                <a:t>.</a:t>
              </a:r>
              <a:endParaRPr lang="en-US" sz="3000" spc="240" dirty="0">
                <a:solidFill>
                  <a:srgbClr val="C29A74"/>
                </a:solidFill>
                <a:latin typeface="Free Serif Bold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5467240"/>
            <a:ext cx="7535303" cy="448848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0" y="8956340"/>
            <a:ext cx="8564002" cy="1089127"/>
            <a:chOff x="0" y="0"/>
            <a:chExt cx="11752986" cy="1452169"/>
          </a:xfrm>
        </p:grpSpPr>
        <p:sp>
          <p:nvSpPr>
            <p:cNvPr id="8" name="AutoShape 8"/>
            <p:cNvSpPr/>
            <p:nvPr/>
          </p:nvSpPr>
          <p:spPr>
            <a:xfrm>
              <a:off x="0" y="0"/>
              <a:ext cx="11752986" cy="1452169"/>
            </a:xfrm>
            <a:prstGeom prst="rect">
              <a:avLst/>
            </a:prstGeom>
            <a:solidFill>
              <a:srgbClr val="FBFDF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2212568" y="355764"/>
              <a:ext cx="9031986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00"/>
                </a:lnSpc>
              </a:pPr>
              <a:r>
                <a:rPr lang="en-US" sz="3000" spc="240" dirty="0">
                  <a:solidFill>
                    <a:srgbClr val="C29A74"/>
                  </a:solidFill>
                  <a:latin typeface="Free Serif Bold"/>
                </a:rPr>
                <a:t>2018 </a:t>
              </a:r>
              <a:r>
                <a:rPr lang="ru-RU" sz="3000" spc="240" dirty="0" smtClean="0">
                  <a:solidFill>
                    <a:srgbClr val="C29A74"/>
                  </a:solidFill>
                  <a:latin typeface="Free Serif Bold"/>
                </a:rPr>
                <a:t>г</a:t>
              </a:r>
              <a:r>
                <a:rPr lang="en-US" sz="3000" spc="240" dirty="0" smtClean="0">
                  <a:solidFill>
                    <a:srgbClr val="C29A74"/>
                  </a:solidFill>
                  <a:latin typeface="Free Serif Bold"/>
                </a:rPr>
                <a:t>.</a:t>
              </a:r>
              <a:endParaRPr lang="en-US" sz="3000" spc="240" dirty="0">
                <a:solidFill>
                  <a:srgbClr val="C29A74"/>
                </a:solidFill>
                <a:latin typeface="Free Serif Bold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144000" y="808921"/>
            <a:ext cx="8115300" cy="3933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6967" lvl="1" indent="-323483">
              <a:lnSpc>
                <a:spcPts val="4494"/>
              </a:lnSpc>
              <a:buFont typeface="Arial"/>
              <a:buChar char="•"/>
            </a:pPr>
            <a:r>
              <a:rPr lang="en-US" sz="2996" spc="29" dirty="0">
                <a:solidFill>
                  <a:srgbClr val="FBFDF4"/>
                </a:solidFill>
                <a:latin typeface="Free Serif"/>
              </a:rPr>
              <a:t>4 </a:t>
            </a:r>
            <a:r>
              <a:rPr lang="en-US" sz="2996" spc="29" dirty="0" err="1">
                <a:solidFill>
                  <a:srgbClr val="FBFDF4"/>
                </a:solidFill>
                <a:latin typeface="Free Serif"/>
              </a:rPr>
              <a:t>хронологических</a:t>
            </a:r>
            <a:r>
              <a:rPr lang="en-US" sz="2996" spc="29" dirty="0">
                <a:solidFill>
                  <a:srgbClr val="FBFDF4"/>
                </a:solidFill>
                <a:latin typeface="Free Serif"/>
              </a:rPr>
              <a:t> </a:t>
            </a:r>
            <a:r>
              <a:rPr lang="en-US" sz="2996" spc="29" dirty="0" err="1">
                <a:solidFill>
                  <a:srgbClr val="FBFDF4"/>
                </a:solidFill>
                <a:latin typeface="Free Serif"/>
              </a:rPr>
              <a:t>списка</a:t>
            </a:r>
            <a:r>
              <a:rPr lang="en-US" sz="2996" spc="29" dirty="0">
                <a:solidFill>
                  <a:srgbClr val="FBFDF4"/>
                </a:solidFill>
                <a:latin typeface="Free Serif"/>
              </a:rPr>
              <a:t>;</a:t>
            </a:r>
          </a:p>
          <a:p>
            <a:pPr marL="646966" lvl="1" indent="-323483">
              <a:lnSpc>
                <a:spcPts val="4494"/>
              </a:lnSpc>
              <a:buFont typeface="Arial"/>
              <a:buChar char="•"/>
            </a:pPr>
            <a:r>
              <a:rPr lang="en-US" sz="2996" spc="29" dirty="0">
                <a:solidFill>
                  <a:srgbClr val="FBFDF4"/>
                </a:solidFill>
                <a:latin typeface="Free Serif"/>
              </a:rPr>
              <a:t>2 </a:t>
            </a:r>
            <a:r>
              <a:rPr lang="en-US" sz="2996" spc="29" dirty="0" err="1">
                <a:solidFill>
                  <a:srgbClr val="FBFDF4"/>
                </a:solidFill>
                <a:latin typeface="Free Serif"/>
              </a:rPr>
              <a:t>библиографических</a:t>
            </a:r>
            <a:r>
              <a:rPr lang="en-US" sz="2996" spc="29" dirty="0">
                <a:solidFill>
                  <a:srgbClr val="FBFDF4"/>
                </a:solidFill>
                <a:latin typeface="Free Serif"/>
              </a:rPr>
              <a:t> </a:t>
            </a:r>
            <a:r>
              <a:rPr lang="en-US" sz="2996" spc="29" dirty="0" err="1">
                <a:solidFill>
                  <a:srgbClr val="FBFDF4"/>
                </a:solidFill>
                <a:latin typeface="Free Serif"/>
              </a:rPr>
              <a:t>обзора</a:t>
            </a:r>
            <a:r>
              <a:rPr lang="en-US" sz="2996" spc="29" dirty="0">
                <a:solidFill>
                  <a:srgbClr val="FBFDF4"/>
                </a:solidFill>
                <a:latin typeface="Free Serif"/>
              </a:rPr>
              <a:t>;</a:t>
            </a:r>
          </a:p>
          <a:p>
            <a:pPr marL="646967" lvl="1" indent="-323483">
              <a:lnSpc>
                <a:spcPts val="4494"/>
              </a:lnSpc>
              <a:buFont typeface="Arial"/>
              <a:buChar char="•"/>
            </a:pPr>
            <a:r>
              <a:rPr lang="en-US" sz="2996" spc="29" dirty="0" err="1">
                <a:solidFill>
                  <a:srgbClr val="FBFDF4"/>
                </a:solidFill>
                <a:latin typeface="Free Serif"/>
              </a:rPr>
              <a:t>отражает</a:t>
            </a:r>
            <a:r>
              <a:rPr lang="en-US" sz="2996" spc="29" dirty="0">
                <a:solidFill>
                  <a:srgbClr val="FBFDF4"/>
                </a:solidFill>
                <a:latin typeface="Free Serif"/>
              </a:rPr>
              <a:t> </a:t>
            </a:r>
            <a:r>
              <a:rPr lang="en-US" sz="2996" spc="29" dirty="0" err="1">
                <a:solidFill>
                  <a:srgbClr val="FBFDF4"/>
                </a:solidFill>
                <a:latin typeface="Free Serif"/>
              </a:rPr>
              <a:t>литературу</a:t>
            </a:r>
            <a:r>
              <a:rPr lang="en-US" sz="2996" spc="29" dirty="0">
                <a:solidFill>
                  <a:srgbClr val="FBFDF4"/>
                </a:solidFill>
                <a:latin typeface="Free Serif"/>
              </a:rPr>
              <a:t> о </a:t>
            </a:r>
            <a:r>
              <a:rPr lang="en-US" sz="2996" spc="29" dirty="0" err="1">
                <a:solidFill>
                  <a:srgbClr val="FBFDF4"/>
                </a:solidFill>
                <a:latin typeface="Free Serif"/>
              </a:rPr>
              <a:t>Сталинграде</a:t>
            </a:r>
            <a:r>
              <a:rPr lang="en-US" sz="2996" spc="29" dirty="0">
                <a:solidFill>
                  <a:srgbClr val="FBFDF4"/>
                </a:solidFill>
                <a:latin typeface="Free Serif"/>
              </a:rPr>
              <a:t> и </a:t>
            </a:r>
            <a:r>
              <a:rPr lang="en-US" sz="2996" spc="29" dirty="0" err="1">
                <a:solidFill>
                  <a:srgbClr val="FBFDF4"/>
                </a:solidFill>
                <a:latin typeface="Free Serif"/>
              </a:rPr>
              <a:t>области</a:t>
            </a:r>
            <a:r>
              <a:rPr lang="en-US" sz="2996" spc="29" dirty="0">
                <a:solidFill>
                  <a:srgbClr val="FBFDF4"/>
                </a:solidFill>
                <a:latin typeface="Free Serif"/>
              </a:rPr>
              <a:t> в </a:t>
            </a:r>
            <a:r>
              <a:rPr lang="en-US" sz="2996" spc="29" dirty="0" err="1">
                <a:solidFill>
                  <a:srgbClr val="FBFDF4"/>
                </a:solidFill>
                <a:latin typeface="Free Serif"/>
              </a:rPr>
              <a:t>целом</a:t>
            </a:r>
            <a:r>
              <a:rPr lang="en-US" sz="2996" spc="29" dirty="0">
                <a:solidFill>
                  <a:srgbClr val="FBFDF4"/>
                </a:solidFill>
                <a:latin typeface="Free Serif"/>
              </a:rPr>
              <a:t>, о </a:t>
            </a:r>
            <a:r>
              <a:rPr lang="en-US" sz="2996" spc="29" dirty="0" err="1">
                <a:solidFill>
                  <a:srgbClr val="FBFDF4"/>
                </a:solidFill>
                <a:latin typeface="Free Serif"/>
              </a:rPr>
              <a:t>Сталинградской</a:t>
            </a:r>
            <a:r>
              <a:rPr lang="en-US" sz="2996" spc="29" dirty="0">
                <a:solidFill>
                  <a:srgbClr val="FBFDF4"/>
                </a:solidFill>
                <a:latin typeface="Free Serif"/>
              </a:rPr>
              <a:t> </a:t>
            </a:r>
            <a:r>
              <a:rPr lang="en-US" sz="2996" spc="29" dirty="0" err="1">
                <a:solidFill>
                  <a:srgbClr val="FBFDF4"/>
                </a:solidFill>
                <a:latin typeface="Free Serif"/>
              </a:rPr>
              <a:t>битве</a:t>
            </a:r>
            <a:r>
              <a:rPr lang="en-US" sz="2996" spc="29" dirty="0">
                <a:solidFill>
                  <a:srgbClr val="FBFDF4"/>
                </a:solidFill>
                <a:latin typeface="Free Serif"/>
              </a:rPr>
              <a:t>, </a:t>
            </a:r>
            <a:r>
              <a:rPr lang="en-US" sz="2996" spc="29" dirty="0" err="1">
                <a:solidFill>
                  <a:srgbClr val="FBFDF4"/>
                </a:solidFill>
                <a:latin typeface="Free Serif"/>
              </a:rPr>
              <a:t>представляет</a:t>
            </a:r>
            <a:r>
              <a:rPr lang="en-US" sz="2996" spc="29" dirty="0">
                <a:solidFill>
                  <a:srgbClr val="FBFDF4"/>
                </a:solidFill>
                <a:latin typeface="Free Serif"/>
              </a:rPr>
              <a:t> </a:t>
            </a:r>
            <a:r>
              <a:rPr lang="en-US" sz="2996" spc="29" dirty="0" err="1">
                <a:solidFill>
                  <a:srgbClr val="FBFDF4"/>
                </a:solidFill>
                <a:latin typeface="Free Serif"/>
              </a:rPr>
              <a:t>Сталинградское</a:t>
            </a:r>
            <a:r>
              <a:rPr lang="en-US" sz="2996" spc="29" dirty="0">
                <a:solidFill>
                  <a:srgbClr val="FBFDF4"/>
                </a:solidFill>
                <a:latin typeface="Free Serif"/>
              </a:rPr>
              <a:t> </a:t>
            </a:r>
            <a:r>
              <a:rPr lang="en-US" sz="2996" spc="29" dirty="0" err="1">
                <a:solidFill>
                  <a:srgbClr val="FBFDF4"/>
                </a:solidFill>
                <a:latin typeface="Free Serif"/>
              </a:rPr>
              <a:t>книгоиздание</a:t>
            </a:r>
            <a:r>
              <a:rPr lang="en-US" sz="2996" spc="29" dirty="0">
                <a:solidFill>
                  <a:srgbClr val="FBFDF4"/>
                </a:solidFill>
                <a:latin typeface="Free Serif"/>
              </a:rPr>
              <a:t> </a:t>
            </a:r>
            <a:r>
              <a:rPr lang="en-US" sz="2996" spc="29" dirty="0" err="1">
                <a:solidFill>
                  <a:srgbClr val="FBFDF4"/>
                </a:solidFill>
                <a:latin typeface="Free Serif"/>
              </a:rPr>
              <a:t>военного</a:t>
            </a:r>
            <a:r>
              <a:rPr lang="en-US" sz="2996" spc="29" dirty="0">
                <a:solidFill>
                  <a:srgbClr val="FBFDF4"/>
                </a:solidFill>
                <a:latin typeface="Free Serif"/>
              </a:rPr>
              <a:t> </a:t>
            </a:r>
            <a:r>
              <a:rPr lang="en-US" sz="2996" spc="29" dirty="0" err="1">
                <a:solidFill>
                  <a:srgbClr val="FBFDF4"/>
                </a:solidFill>
                <a:latin typeface="Free Serif"/>
              </a:rPr>
              <a:t>периода</a:t>
            </a:r>
            <a:r>
              <a:rPr lang="en-US" sz="2996" spc="29" dirty="0">
                <a:solidFill>
                  <a:srgbClr val="FBFDF4"/>
                </a:solidFill>
                <a:latin typeface="Free Serif"/>
              </a:rPr>
              <a:t>;</a:t>
            </a:r>
          </a:p>
          <a:p>
            <a:pPr marL="646967" lvl="1" indent="-323483">
              <a:lnSpc>
                <a:spcPts val="4494"/>
              </a:lnSpc>
              <a:buFont typeface="Arial"/>
              <a:buChar char="•"/>
            </a:pPr>
            <a:r>
              <a:rPr lang="en-US" sz="2996" spc="29" dirty="0" err="1">
                <a:solidFill>
                  <a:srgbClr val="FBFDF4"/>
                </a:solidFill>
                <a:latin typeface="Free Serif"/>
              </a:rPr>
              <a:t>хронологический</a:t>
            </a:r>
            <a:r>
              <a:rPr lang="en-US" sz="2996" spc="29" dirty="0">
                <a:solidFill>
                  <a:srgbClr val="FBFDF4"/>
                </a:solidFill>
                <a:latin typeface="Free Serif"/>
              </a:rPr>
              <a:t> </a:t>
            </a:r>
            <a:r>
              <a:rPr lang="en-US" sz="2996" spc="29" dirty="0" err="1">
                <a:solidFill>
                  <a:srgbClr val="FBFDF4"/>
                </a:solidFill>
                <a:latin typeface="Free Serif"/>
              </a:rPr>
              <a:t>охват</a:t>
            </a:r>
            <a:r>
              <a:rPr lang="en-US" sz="2996" spc="29" dirty="0">
                <a:solidFill>
                  <a:srgbClr val="FBFDF4"/>
                </a:solidFill>
                <a:latin typeface="Free Serif"/>
              </a:rPr>
              <a:t> - 2000-2011 </a:t>
            </a:r>
            <a:r>
              <a:rPr lang="en-US" sz="2996" spc="29" dirty="0" err="1">
                <a:solidFill>
                  <a:srgbClr val="FBFDF4"/>
                </a:solidFill>
                <a:latin typeface="Free Serif"/>
              </a:rPr>
              <a:t>гг</a:t>
            </a:r>
            <a:r>
              <a:rPr lang="en-US" sz="2996" spc="29" dirty="0">
                <a:solidFill>
                  <a:srgbClr val="FBFDF4"/>
                </a:solidFill>
                <a:latin typeface="Free Serif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44000" y="5311417"/>
            <a:ext cx="8890847" cy="4410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4738" lvl="1" indent="-322369">
              <a:lnSpc>
                <a:spcPts val="4479"/>
              </a:lnSpc>
              <a:buFont typeface="Arial"/>
              <a:buChar char="•"/>
            </a:pPr>
            <a:r>
              <a:rPr lang="en-US" sz="2986" spc="29" dirty="0" err="1">
                <a:solidFill>
                  <a:srgbClr val="FBFDF4"/>
                </a:solidFill>
                <a:latin typeface="Free Serif"/>
              </a:rPr>
              <a:t>аннотированное</a:t>
            </a:r>
            <a:r>
              <a:rPr lang="en-US" sz="2986" spc="29" dirty="0">
                <a:solidFill>
                  <a:srgbClr val="FBFDF4"/>
                </a:solidFill>
                <a:latin typeface="Free Serif"/>
              </a:rPr>
              <a:t>, </a:t>
            </a:r>
            <a:r>
              <a:rPr lang="en-US" sz="2986" spc="29" dirty="0" err="1">
                <a:solidFill>
                  <a:srgbClr val="FBFDF4"/>
                </a:solidFill>
                <a:latin typeface="Free Serif"/>
              </a:rPr>
              <a:t>частично</a:t>
            </a:r>
            <a:r>
              <a:rPr lang="en-US" sz="2986" spc="29" dirty="0">
                <a:solidFill>
                  <a:srgbClr val="FBFDF4"/>
                </a:solidFill>
                <a:latin typeface="Free Serif"/>
              </a:rPr>
              <a:t> </a:t>
            </a:r>
            <a:r>
              <a:rPr lang="en-US" sz="2986" spc="29" dirty="0" err="1">
                <a:solidFill>
                  <a:srgbClr val="FBFDF4"/>
                </a:solidFill>
                <a:latin typeface="Free Serif"/>
              </a:rPr>
              <a:t>полнотекстовое</a:t>
            </a:r>
            <a:r>
              <a:rPr lang="en-US" sz="2986" spc="29" dirty="0">
                <a:solidFill>
                  <a:srgbClr val="FBFDF4"/>
                </a:solidFill>
                <a:latin typeface="Free Serif"/>
              </a:rPr>
              <a:t> </a:t>
            </a:r>
            <a:r>
              <a:rPr lang="en-US" sz="2986" spc="29" dirty="0" err="1">
                <a:solidFill>
                  <a:srgbClr val="FBFDF4"/>
                </a:solidFill>
                <a:latin typeface="Free Serif"/>
              </a:rPr>
              <a:t>электронное</a:t>
            </a:r>
            <a:r>
              <a:rPr lang="en-US" sz="2986" spc="29" dirty="0">
                <a:solidFill>
                  <a:srgbClr val="FBFDF4"/>
                </a:solidFill>
                <a:latin typeface="Free Serif"/>
              </a:rPr>
              <a:t> </a:t>
            </a:r>
            <a:r>
              <a:rPr lang="en-US" sz="2986" spc="29" dirty="0" err="1">
                <a:solidFill>
                  <a:srgbClr val="FBFDF4"/>
                </a:solidFill>
                <a:latin typeface="Free Serif"/>
              </a:rPr>
              <a:t>издание</a:t>
            </a:r>
            <a:r>
              <a:rPr lang="en-US" sz="2986" spc="29" dirty="0">
                <a:solidFill>
                  <a:srgbClr val="FBFDF4"/>
                </a:solidFill>
                <a:latin typeface="Free Serif"/>
              </a:rPr>
              <a:t>;</a:t>
            </a:r>
          </a:p>
          <a:p>
            <a:pPr marL="644738" lvl="1" indent="-322369">
              <a:lnSpc>
                <a:spcPts val="4479"/>
              </a:lnSpc>
              <a:buFont typeface="Arial"/>
              <a:buChar char="•"/>
            </a:pPr>
            <a:r>
              <a:rPr lang="en-US" sz="2986" spc="29" dirty="0" err="1">
                <a:solidFill>
                  <a:srgbClr val="FBFDF4"/>
                </a:solidFill>
                <a:latin typeface="Free Serif"/>
              </a:rPr>
              <a:t>отражает</a:t>
            </a:r>
            <a:r>
              <a:rPr lang="en-US" sz="2986" spc="29" dirty="0">
                <a:solidFill>
                  <a:srgbClr val="FBFDF4"/>
                </a:solidFill>
                <a:latin typeface="Free Serif"/>
              </a:rPr>
              <a:t> </a:t>
            </a:r>
            <a:r>
              <a:rPr lang="en-US" sz="2986" spc="29" dirty="0" err="1">
                <a:solidFill>
                  <a:srgbClr val="FBFDF4"/>
                </a:solidFill>
                <a:latin typeface="Free Serif"/>
              </a:rPr>
              <a:t>труды</a:t>
            </a:r>
            <a:r>
              <a:rPr lang="en-US" sz="2986" spc="29" dirty="0">
                <a:solidFill>
                  <a:srgbClr val="FBFDF4"/>
                </a:solidFill>
                <a:latin typeface="Free Serif"/>
              </a:rPr>
              <a:t> </a:t>
            </a:r>
            <a:r>
              <a:rPr lang="en-US" sz="2986" spc="29" dirty="0" err="1">
                <a:solidFill>
                  <a:srgbClr val="FBFDF4"/>
                </a:solidFill>
                <a:latin typeface="Free Serif"/>
              </a:rPr>
              <a:t>ученых</a:t>
            </a:r>
            <a:r>
              <a:rPr lang="en-US" sz="2986" spc="29" dirty="0">
                <a:solidFill>
                  <a:srgbClr val="FBFDF4"/>
                </a:solidFill>
                <a:latin typeface="Free Serif"/>
              </a:rPr>
              <a:t> и </a:t>
            </a:r>
            <a:r>
              <a:rPr lang="en-US" sz="2986" spc="29" dirty="0" err="1">
                <a:solidFill>
                  <a:srgbClr val="FBFDF4"/>
                </a:solidFill>
                <a:latin typeface="Free Serif"/>
              </a:rPr>
              <a:t>сотрудников</a:t>
            </a:r>
            <a:r>
              <a:rPr lang="en-US" sz="2986" spc="29" dirty="0">
                <a:solidFill>
                  <a:srgbClr val="FBFDF4"/>
                </a:solidFill>
                <a:latin typeface="Free Serif"/>
              </a:rPr>
              <a:t> ВолГУ, </a:t>
            </a:r>
            <a:r>
              <a:rPr lang="en-US" sz="2986" spc="29" dirty="0" err="1">
                <a:solidFill>
                  <a:srgbClr val="FBFDF4"/>
                </a:solidFill>
                <a:latin typeface="Free Serif"/>
              </a:rPr>
              <a:t>литературу</a:t>
            </a:r>
            <a:r>
              <a:rPr lang="en-US" sz="2986" spc="29" dirty="0">
                <a:solidFill>
                  <a:srgbClr val="FBFDF4"/>
                </a:solidFill>
                <a:latin typeface="Free Serif"/>
              </a:rPr>
              <a:t> </a:t>
            </a:r>
            <a:r>
              <a:rPr lang="en-US" sz="2986" spc="29" dirty="0" err="1">
                <a:solidFill>
                  <a:srgbClr val="FBFDF4"/>
                </a:solidFill>
                <a:latin typeface="Free Serif"/>
              </a:rPr>
              <a:t>из</a:t>
            </a:r>
            <a:r>
              <a:rPr lang="en-US" sz="2986" spc="29" dirty="0">
                <a:solidFill>
                  <a:srgbClr val="FBFDF4"/>
                </a:solidFill>
                <a:latin typeface="Free Serif"/>
              </a:rPr>
              <a:t> </a:t>
            </a:r>
            <a:r>
              <a:rPr lang="en-US" sz="2986" spc="29" dirty="0" err="1">
                <a:solidFill>
                  <a:srgbClr val="FBFDF4"/>
                </a:solidFill>
                <a:latin typeface="Free Serif"/>
              </a:rPr>
              <a:t>фондов</a:t>
            </a:r>
            <a:r>
              <a:rPr lang="en-US" sz="2986" spc="29" dirty="0">
                <a:solidFill>
                  <a:srgbClr val="FBFDF4"/>
                </a:solidFill>
                <a:latin typeface="Free Serif"/>
              </a:rPr>
              <a:t> НБ ВолГУ, </a:t>
            </a:r>
            <a:r>
              <a:rPr lang="en-US" sz="2986" spc="29" dirty="0" err="1">
                <a:solidFill>
                  <a:srgbClr val="FBFDF4"/>
                </a:solidFill>
                <a:latin typeface="Free Serif"/>
              </a:rPr>
              <a:t>информацию</a:t>
            </a:r>
            <a:r>
              <a:rPr lang="en-US" sz="2986" spc="29" dirty="0">
                <a:solidFill>
                  <a:srgbClr val="FBFDF4"/>
                </a:solidFill>
                <a:latin typeface="Free Serif"/>
              </a:rPr>
              <a:t> о </a:t>
            </a:r>
            <a:r>
              <a:rPr lang="en-US" sz="2986" spc="29" dirty="0" err="1">
                <a:solidFill>
                  <a:srgbClr val="FBFDF4"/>
                </a:solidFill>
                <a:latin typeface="Free Serif"/>
              </a:rPr>
              <a:t>мероприятиях</a:t>
            </a:r>
            <a:r>
              <a:rPr lang="en-US" sz="2986" spc="29" dirty="0">
                <a:solidFill>
                  <a:srgbClr val="FBFDF4"/>
                </a:solidFill>
                <a:latin typeface="Free Serif"/>
              </a:rPr>
              <a:t> и </a:t>
            </a:r>
            <a:r>
              <a:rPr lang="en-US" sz="2986" spc="29" dirty="0" err="1">
                <a:solidFill>
                  <a:srgbClr val="FBFDF4"/>
                </a:solidFill>
                <a:latin typeface="Free Serif"/>
              </a:rPr>
              <a:t>проектах</a:t>
            </a:r>
            <a:r>
              <a:rPr lang="en-US" sz="2986" spc="29" dirty="0">
                <a:solidFill>
                  <a:srgbClr val="FBFDF4"/>
                </a:solidFill>
                <a:latin typeface="Free Serif"/>
              </a:rPr>
              <a:t>, </a:t>
            </a:r>
            <a:r>
              <a:rPr lang="en-US" sz="2986" spc="29" dirty="0" err="1">
                <a:solidFill>
                  <a:srgbClr val="FBFDF4"/>
                </a:solidFill>
                <a:latin typeface="Free Serif"/>
              </a:rPr>
              <a:t>посвященных</a:t>
            </a:r>
            <a:r>
              <a:rPr lang="en-US" sz="2986" spc="29" dirty="0">
                <a:solidFill>
                  <a:srgbClr val="FBFDF4"/>
                </a:solidFill>
                <a:latin typeface="Free Serif"/>
              </a:rPr>
              <a:t> </a:t>
            </a:r>
            <a:r>
              <a:rPr lang="en-US" sz="2986" spc="29" dirty="0" err="1">
                <a:solidFill>
                  <a:srgbClr val="FBFDF4"/>
                </a:solidFill>
                <a:latin typeface="Free Serif"/>
              </a:rPr>
              <a:t>Сталинградской</a:t>
            </a:r>
            <a:r>
              <a:rPr lang="en-US" sz="2986" spc="29" dirty="0">
                <a:solidFill>
                  <a:srgbClr val="FBFDF4"/>
                </a:solidFill>
                <a:latin typeface="Free Serif"/>
              </a:rPr>
              <a:t> </a:t>
            </a:r>
            <a:r>
              <a:rPr lang="en-US" sz="2986" spc="29" dirty="0" err="1">
                <a:solidFill>
                  <a:srgbClr val="FBFDF4"/>
                </a:solidFill>
                <a:latin typeface="Free Serif"/>
              </a:rPr>
              <a:t>битве</a:t>
            </a:r>
            <a:r>
              <a:rPr lang="en-US" sz="2986" spc="29" dirty="0">
                <a:solidFill>
                  <a:srgbClr val="FBFDF4"/>
                </a:solidFill>
                <a:latin typeface="Free Serif"/>
              </a:rPr>
              <a:t>;</a:t>
            </a:r>
          </a:p>
          <a:p>
            <a:pPr marL="644738" lvl="1" indent="-322369">
              <a:lnSpc>
                <a:spcPts val="4479"/>
              </a:lnSpc>
              <a:buFont typeface="Arial"/>
              <a:buChar char="•"/>
            </a:pPr>
            <a:r>
              <a:rPr lang="en-US" sz="2986" spc="29" dirty="0" err="1">
                <a:solidFill>
                  <a:srgbClr val="FBFDF4"/>
                </a:solidFill>
                <a:latin typeface="Free Serif"/>
              </a:rPr>
              <a:t>имеет</a:t>
            </a:r>
            <a:r>
              <a:rPr lang="en-US" sz="2986" spc="29" dirty="0">
                <a:solidFill>
                  <a:srgbClr val="FBFDF4"/>
                </a:solidFill>
                <a:latin typeface="Free Serif"/>
              </a:rPr>
              <a:t> 3 </a:t>
            </a:r>
            <a:r>
              <a:rPr lang="en-US" sz="2986" spc="29" dirty="0" err="1">
                <a:solidFill>
                  <a:srgbClr val="FBFDF4"/>
                </a:solidFill>
                <a:latin typeface="Free Serif"/>
              </a:rPr>
              <a:t>вспомогательных</a:t>
            </a:r>
            <a:r>
              <a:rPr lang="en-US" sz="2986" spc="29" dirty="0">
                <a:solidFill>
                  <a:srgbClr val="FBFDF4"/>
                </a:solidFill>
                <a:latin typeface="Free Serif"/>
              </a:rPr>
              <a:t> </a:t>
            </a:r>
            <a:r>
              <a:rPr lang="en-US" sz="2986" spc="29" dirty="0" err="1">
                <a:solidFill>
                  <a:srgbClr val="FBFDF4"/>
                </a:solidFill>
                <a:latin typeface="Free Serif"/>
              </a:rPr>
              <a:t>указателя</a:t>
            </a:r>
            <a:endParaRPr lang="en-US" sz="2986" spc="29" dirty="0">
              <a:solidFill>
                <a:srgbClr val="FBFDF4"/>
              </a:solidFill>
              <a:latin typeface="Free Serif"/>
            </a:endParaRPr>
          </a:p>
          <a:p>
            <a:pPr>
              <a:lnSpc>
                <a:spcPts val="3703"/>
              </a:lnSpc>
            </a:pPr>
            <a:endParaRPr lang="en-US" sz="2986" spc="29" dirty="0">
              <a:solidFill>
                <a:srgbClr val="FBFDF4"/>
              </a:solidFill>
              <a:latin typeface="Free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420</Words>
  <Application>Microsoft Office PowerPoint</Application>
  <PresentationFormat>Произвольный</PresentationFormat>
  <Paragraphs>92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6" baseType="lpstr">
      <vt:lpstr>Oswald</vt:lpstr>
      <vt:lpstr>Free Serif Italics</vt:lpstr>
      <vt:lpstr>Free Serif Bold Italics</vt:lpstr>
      <vt:lpstr>Verdana</vt:lpstr>
      <vt:lpstr>Calibri</vt:lpstr>
      <vt:lpstr>Arial</vt:lpstr>
      <vt:lpstr>Lato</vt:lpstr>
      <vt:lpstr>Lato Italics</vt:lpstr>
      <vt:lpstr>Free Serif</vt:lpstr>
      <vt:lpstr>Free Serif Bold</vt:lpstr>
      <vt:lpstr>Oswald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Web-проект «Сталинградская битва: история и наследие» как краеведческий библиографический ресурс</dc:title>
  <dc:creator>ibo</dc:creator>
  <cp:lastModifiedBy>ibo</cp:lastModifiedBy>
  <cp:revision>37</cp:revision>
  <dcterms:created xsi:type="dcterms:W3CDTF">2006-08-16T00:00:00Z</dcterms:created>
  <dcterms:modified xsi:type="dcterms:W3CDTF">2022-09-28T07:17:50Z</dcterms:modified>
  <dc:identifier>DAEcM154lVw</dc:identifier>
</cp:coreProperties>
</file>