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272" r:id="rId3"/>
    <p:sldId id="257" r:id="rId4"/>
    <p:sldId id="271" r:id="rId5"/>
    <p:sldId id="258" r:id="rId6"/>
    <p:sldId id="259" r:id="rId7"/>
    <p:sldId id="260" r:id="rId8"/>
    <p:sldId id="273" r:id="rId9"/>
    <p:sldId id="274" r:id="rId10"/>
    <p:sldId id="261" r:id="rId11"/>
    <p:sldId id="262" r:id="rId12"/>
    <p:sldId id="275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B9220-DEDC-40A2-AF6F-BDFE3BC23C6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D5D7-5D74-4EFD-8F62-A716AEF2E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9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29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7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5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4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8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9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3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3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3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8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5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7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4/4/2023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marsstat.bibl@volsu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Оформление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научно-справочного аппарата курсовой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и ВК работ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5821" y="4663440"/>
            <a:ext cx="8580118" cy="16916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Часть 1.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Одноуровневое библиографическое описание.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Книги</a:t>
            </a:r>
          </a:p>
          <a:p>
            <a:pPr algn="r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Научная библиотека им. О. В. Иншакова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/>
          <a:stretch/>
        </p:blipFill>
        <p:spPr>
          <a:xfrm>
            <a:off x="9570115" y="1474470"/>
            <a:ext cx="1304229" cy="5383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81201" y="188913"/>
            <a:ext cx="8226425" cy="863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</a:rPr>
              <a:t>Основное заглавие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11" y="1463040"/>
            <a:ext cx="11532870" cy="49187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70C0"/>
                </a:solidFill>
              </a:rPr>
              <a:t>Приводят в том виде, в каком оно дано в предписанном источнике информации, в той же последовательности и с теми же грамматическими знаками.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70C0"/>
                </a:solidFill>
              </a:rPr>
              <a:t>Основное заглавие может состоять из одного или нескольких предложений, содержать альтернативное заглавие (через союз «или»).</a:t>
            </a:r>
          </a:p>
          <a:p>
            <a:pPr marL="0" indent="0" algn="ctr">
              <a:buNone/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</a:rPr>
              <a:t>ПРИМЕРЫ</a:t>
            </a:r>
          </a:p>
          <a:p>
            <a:pPr marL="0" indent="0">
              <a:buNone/>
              <a:defRPr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Русская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лапта: техника, тактика, история и правила</a:t>
            </a:r>
          </a:p>
          <a:p>
            <a:pPr marL="0" indent="0">
              <a:buNone/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Первые русские храмы в Иерусалиме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Троицкий собор и церковь мученицы Александры</a:t>
            </a:r>
          </a:p>
          <a:p>
            <a:pPr marL="0" indent="0">
              <a:buNone/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Круг чудес и превращений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или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Мир вокруг «Глобуса»</a:t>
            </a:r>
          </a:p>
          <a:p>
            <a:pPr marL="0" indent="0">
              <a:buNone/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Последняя судьба папской политики в России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1845–1867 гг.</a:t>
            </a:r>
          </a:p>
          <a:p>
            <a:pPr marL="0" indent="0">
              <a:buNone/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Кредитный риск: историко-математический очерк (1850–2000)</a:t>
            </a:r>
          </a:p>
          <a:p>
            <a:pPr marL="0" indent="0"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04114" y="217171"/>
            <a:ext cx="10668786" cy="107442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СВЕДЕНИЯ, ОТНОСЯЩИЕСЯ К ЗАГЛАВИЮ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94360" y="1188720"/>
            <a:ext cx="11178540" cy="52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j-lt"/>
              </a:rPr>
              <a:t>Сведения, относящиеся к заглавию, содержат информацию, раскрывающую и поясняющую основное заглавие, в том числе другое заглавие, сведения о виде, жанре, назначении произведения, указание о том, что документ является переводом с другого языка, и т. п. </a:t>
            </a:r>
          </a:p>
          <a:p>
            <a:pPr algn="just">
              <a:lnSpc>
                <a:spcPct val="11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j-lt"/>
              </a:rPr>
              <a:t>Сведениям, относящимся к заглавию, предшествует предписанный знак «двоеточие».</a:t>
            </a:r>
          </a:p>
          <a:p>
            <a:pPr algn="just">
              <a:lnSpc>
                <a:spcPct val="11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j-lt"/>
              </a:rPr>
              <a:t>Сведения о виде, жанре и т.п. приводятся со </a:t>
            </a:r>
            <a:r>
              <a:rPr lang="ru-RU" altLang="ru-RU" b="1" dirty="0">
                <a:solidFill>
                  <a:srgbClr val="0070C0"/>
                </a:solidFill>
                <a:latin typeface="+mj-lt"/>
              </a:rPr>
              <a:t>строчной буквы, </a:t>
            </a:r>
            <a:r>
              <a:rPr lang="ru-RU" altLang="ru-RU" dirty="0">
                <a:solidFill>
                  <a:srgbClr val="0070C0"/>
                </a:solidFill>
                <a:latin typeface="+mj-lt"/>
              </a:rPr>
              <a:t>независимо от</a:t>
            </a:r>
            <a:r>
              <a:rPr lang="ru-RU" altLang="ru-RU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+mj-lt"/>
              </a:rPr>
              <a:t>того, какие буквы употреблены в источнике информации.</a:t>
            </a:r>
          </a:p>
          <a:p>
            <a:pPr algn="ctr">
              <a:lnSpc>
                <a:spcPct val="110000"/>
              </a:lnSpc>
              <a:spcBef>
                <a:spcPts val="450"/>
              </a:spcBef>
              <a:buSzPct val="75000"/>
            </a:pPr>
            <a:endParaRPr lang="ru-RU" altLang="ru-RU" b="1" dirty="0" smtClean="0">
              <a:solidFill>
                <a:srgbClr val="00B050"/>
              </a:solidFill>
              <a:latin typeface="+mj-lt"/>
            </a:endParaRPr>
          </a:p>
          <a:p>
            <a:pPr algn="ctr">
              <a:lnSpc>
                <a:spcPct val="110000"/>
              </a:lnSpc>
              <a:spcBef>
                <a:spcPts val="450"/>
              </a:spcBef>
              <a:buSzPct val="75000"/>
            </a:pPr>
            <a:r>
              <a:rPr lang="ru-RU" altLang="ru-RU" b="1" dirty="0" smtClean="0">
                <a:solidFill>
                  <a:srgbClr val="00B050"/>
                </a:solidFill>
                <a:latin typeface="+mj-lt"/>
              </a:rPr>
              <a:t>ПРИМЕРЫ</a:t>
            </a:r>
          </a:p>
          <a:p>
            <a:pPr algn="just">
              <a:spcBef>
                <a:spcPts val="450"/>
              </a:spcBef>
              <a:buSzPct val="75000"/>
            </a:pP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Прогулки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из шкатулки. Большая Москва </a:t>
            </a:r>
            <a:r>
              <a:rPr lang="ru-RU" altLang="ru-RU" sz="2200" i="1" dirty="0">
                <a:solidFill>
                  <a:srgbClr val="FF0000"/>
                </a:solidFill>
                <a:latin typeface="+mj-lt"/>
              </a:rPr>
              <a:t>: набор юного краеведа </a:t>
            </a:r>
          </a:p>
          <a:p>
            <a:pPr algn="just">
              <a:spcBef>
                <a:spcPts val="450"/>
              </a:spcBef>
              <a:buSzPct val="75000"/>
            </a:pP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История России (</a:t>
            </a:r>
            <a:r>
              <a:rPr lang="en-US" altLang="ru-RU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IX-XVII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вв</a:t>
            </a: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.) </a:t>
            </a:r>
            <a:r>
              <a:rPr lang="ru-RU" altLang="ru-RU" sz="2200" i="1" dirty="0" smtClean="0">
                <a:solidFill>
                  <a:srgbClr val="FF0000"/>
                </a:solidFill>
                <a:latin typeface="+mj-lt"/>
              </a:rPr>
              <a:t>: учебное пособие</a:t>
            </a:r>
            <a:endParaRPr lang="ru-RU" altLang="ru-RU" sz="2200" i="1" dirty="0">
              <a:solidFill>
                <a:srgbClr val="FF0000"/>
              </a:solidFill>
              <a:latin typeface="+mj-lt"/>
            </a:endParaRPr>
          </a:p>
          <a:p>
            <a:pPr algn="just">
              <a:spcBef>
                <a:spcPts val="450"/>
              </a:spcBef>
              <a:buSzPct val="75000"/>
            </a:pP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Сталинградская битва. Июль 1942 – февраль 1943 </a:t>
            </a:r>
            <a:r>
              <a:rPr lang="ru-RU" altLang="ru-RU" sz="2200" i="1" dirty="0" smtClean="0">
                <a:solidFill>
                  <a:srgbClr val="FF0000"/>
                </a:solidFill>
                <a:latin typeface="+mj-lt"/>
              </a:rPr>
              <a:t>: энциклопедия</a:t>
            </a:r>
          </a:p>
          <a:p>
            <a:pPr algn="just">
              <a:spcBef>
                <a:spcPts val="450"/>
              </a:spcBef>
              <a:buSzPct val="75000"/>
            </a:pP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Английский </a:t>
            </a:r>
            <a:r>
              <a:rPr lang="ru-RU" altLang="ru-RU" sz="2200" i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язык:</a:t>
            </a:r>
            <a:r>
              <a:rPr lang="ru-RU" altLang="ru-RU" sz="2200" b="1" i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sz="2200" i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стилистика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 межкультурная коммуникация </a:t>
            </a:r>
            <a:r>
              <a:rPr lang="ru-RU" altLang="ru-RU" sz="2200" i="1" dirty="0">
                <a:solidFill>
                  <a:srgbClr val="FF0000"/>
                </a:solidFill>
                <a:latin typeface="+mj-lt"/>
              </a:rPr>
              <a:t>: учебное </a:t>
            </a:r>
            <a:r>
              <a:rPr lang="ru-RU" altLang="ru-RU" sz="2200" i="1" dirty="0" smtClean="0">
                <a:solidFill>
                  <a:srgbClr val="FF0000"/>
                </a:solidFill>
                <a:latin typeface="+mj-lt"/>
              </a:rPr>
              <a:t>пособие </a:t>
            </a:r>
          </a:p>
          <a:p>
            <a:pPr algn="just">
              <a:spcBef>
                <a:spcPts val="450"/>
              </a:spcBef>
              <a:buSzPct val="75000"/>
            </a:pP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Компьютерное моделирование физических явлений в конденсированных средах</a:t>
            </a:r>
            <a:r>
              <a:rPr lang="ru-RU" altLang="ru-RU" sz="2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ru-RU" sz="2200" b="1" i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ru-RU" altLang="ru-RU" sz="2200" i="1" dirty="0">
                <a:solidFill>
                  <a:srgbClr val="FF0000"/>
                </a:solidFill>
                <a:latin typeface="+mj-lt"/>
              </a:rPr>
              <a:t> учебно-методическое пособие </a:t>
            </a:r>
            <a:r>
              <a:rPr lang="ru-RU" altLang="ru-RU" sz="2200" b="1" i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ru-RU" altLang="ru-RU" sz="2200" i="1" dirty="0">
                <a:solidFill>
                  <a:srgbClr val="FF0000"/>
                </a:solidFill>
                <a:latin typeface="+mj-lt"/>
              </a:rPr>
              <a:t> в 2 ч.</a:t>
            </a:r>
          </a:p>
          <a:p>
            <a:pPr>
              <a:lnSpc>
                <a:spcPct val="110000"/>
              </a:lnSpc>
              <a:spcBef>
                <a:spcPts val="450"/>
              </a:spcBef>
              <a:buSzPct val="75000"/>
            </a:pPr>
            <a:endParaRPr lang="ru-RU" altLang="ru-RU" dirty="0">
              <a:solidFill>
                <a:srgbClr val="0000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77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04114" y="228600"/>
            <a:ext cx="10668786" cy="87820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СВЕДЕНИЯ, ОТНОСЯЩИЕСЯ К ЗАГЛАВИЮ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94360" y="1703070"/>
            <a:ext cx="11178540" cy="47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ts val="450"/>
              </a:spcBef>
              <a:buSzPct val="75000"/>
            </a:pPr>
            <a:endParaRPr lang="ru-RU" altLang="ru-RU" dirty="0">
              <a:solidFill>
                <a:srgbClr val="0000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" y="1141571"/>
            <a:ext cx="3738563" cy="441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r="4222"/>
          <a:stretch/>
        </p:blipFill>
        <p:spPr>
          <a:xfrm>
            <a:off x="2257505" y="1493995"/>
            <a:ext cx="386334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7" y="1950832"/>
            <a:ext cx="4004140" cy="458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92" y="2163350"/>
            <a:ext cx="3674660" cy="464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751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981200" y="115889"/>
            <a:ext cx="8229600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СВЕДЕНИЯ ОБ ОТВЕТСТВЕННОСТИ</a:t>
            </a:r>
            <a:endParaRPr lang="ru-RU" alt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97180" y="1188720"/>
            <a:ext cx="11498580" cy="555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n-lt"/>
              </a:rPr>
              <a:t>Указываются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первый и последующие авторы</a:t>
            </a:r>
            <a:r>
              <a:rPr lang="ru-RU" altLang="ru-RU" dirty="0">
                <a:solidFill>
                  <a:srgbClr val="0070C0"/>
                </a:solidFill>
                <a:latin typeface="+mn-lt"/>
              </a:rPr>
              <a:t>, а также лица вторичной ответственности (редакторы, художники и т.п.)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n-lt"/>
              </a:rPr>
              <a:t>Лица с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одинаковой степенью</a:t>
            </a:r>
            <a:r>
              <a:rPr lang="ru-RU" altLang="ru-RU" dirty="0">
                <a:solidFill>
                  <a:srgbClr val="0070C0"/>
                </a:solidFill>
                <a:latin typeface="+mn-lt"/>
              </a:rPr>
              <a:t> ответственности (например, все авторы) разделяются знаком «</a:t>
            </a:r>
            <a:r>
              <a:rPr lang="ru-RU" altLang="ru-RU" sz="24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ru-RU" altLang="ru-RU" dirty="0">
                <a:solidFill>
                  <a:srgbClr val="0070C0"/>
                </a:solidFill>
                <a:latin typeface="+mn-lt"/>
              </a:rPr>
              <a:t>». Лица с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разной степенью</a:t>
            </a:r>
            <a:r>
              <a:rPr lang="ru-RU" altLang="ru-RU" dirty="0">
                <a:solidFill>
                  <a:srgbClr val="0070C0"/>
                </a:solidFill>
                <a:latin typeface="+mn-lt"/>
              </a:rPr>
              <a:t> ответственности (например, автор и редактор) разделяются предписанным знаком «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;</a:t>
            </a:r>
            <a:r>
              <a:rPr lang="ru-RU" altLang="ru-RU" dirty="0">
                <a:solidFill>
                  <a:srgbClr val="0070C0"/>
                </a:solidFill>
                <a:latin typeface="+mn-lt"/>
              </a:rPr>
              <a:t>»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n-lt"/>
              </a:rPr>
              <a:t>Если область начинается не с имени собственного, то первое слово пишется со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строчной буквы.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n-lt"/>
              </a:rPr>
              <a:t>ФИО авторов указываются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как в оригинале</a:t>
            </a:r>
            <a:r>
              <a:rPr lang="ru-RU" altLang="ru-RU" dirty="0">
                <a:solidFill>
                  <a:srgbClr val="0070C0"/>
                </a:solidFill>
                <a:latin typeface="+mn-lt"/>
              </a:rPr>
              <a:t> (местоположение инициалов, раскрытые инициалы и т.п.).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n-lt"/>
              </a:rPr>
              <a:t>Указывают: а) имена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одного, двух, трех или четырех авторов</a:t>
            </a:r>
            <a:r>
              <a:rPr lang="ru-RU" altLang="ru-RU" dirty="0">
                <a:solidFill>
                  <a:srgbClr val="0070C0"/>
                </a:solidFill>
                <a:latin typeface="+mn-lt"/>
              </a:rPr>
              <a:t>; б) при наличии информации о пяти и более авторах приводят имена первых трех и в квадратных скобках сокращение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«[и др.]»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SzPct val="75000"/>
            </a:pPr>
            <a:endParaRPr lang="ru-RU" altLang="ru-RU" dirty="0">
              <a:solidFill>
                <a:srgbClr val="00007D"/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b="1" dirty="0" smtClean="0">
                <a:solidFill>
                  <a:srgbClr val="00B050"/>
                </a:solidFill>
                <a:latin typeface="+mn-lt"/>
              </a:rPr>
              <a:t>ПРИМЕРЫ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b="1" dirty="0">
              <a:solidFill>
                <a:srgbClr val="00B050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Финансист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роман </a:t>
            </a:r>
            <a:r>
              <a:rPr lang="ru-RU" altLang="ru-RU" sz="2000" i="1" dirty="0">
                <a:solidFill>
                  <a:srgbClr val="FF0000"/>
                </a:solidFill>
                <a:latin typeface="+mn-lt"/>
              </a:rPr>
              <a:t>/ Теодор Драйзер </a:t>
            </a:r>
            <a:r>
              <a:rPr lang="ru-RU" altLang="ru-RU" sz="2000" b="1" i="1" dirty="0">
                <a:solidFill>
                  <a:srgbClr val="FF0000"/>
                </a:solidFill>
                <a:latin typeface="+mn-lt"/>
              </a:rPr>
              <a:t>;</a:t>
            </a:r>
            <a:r>
              <a:rPr lang="ru-RU" altLang="ru-RU" sz="2000" i="1" dirty="0">
                <a:solidFill>
                  <a:srgbClr val="FF0000"/>
                </a:solidFill>
                <a:latin typeface="+mn-lt"/>
              </a:rPr>
              <a:t> перевод с английского М. Волосова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/</a:t>
            </a:r>
            <a:r>
              <a:rPr lang="ru-RU" altLang="ru-RU" sz="2000" i="1" dirty="0" smtClean="0">
                <a:solidFill>
                  <a:srgbClr val="00007D"/>
                </a:solidFill>
                <a:latin typeface="+mn-lt"/>
              </a:rPr>
              <a:t> </a:t>
            </a:r>
            <a:r>
              <a:rPr lang="ru-RU" altLang="ru-RU" sz="2000" b="1" i="1" dirty="0">
                <a:solidFill>
                  <a:srgbClr val="C00000"/>
                </a:solidFill>
                <a:latin typeface="+mn-lt"/>
              </a:rPr>
              <a:t>п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од ред. акад. Ивана Павловича Петрова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/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Е. Г. Яскин, И. П. Бойко, А. В. Снегирева, Г. И. </a:t>
            </a:r>
            <a:r>
              <a:rPr lang="ru-RU" altLang="ru-RU" sz="20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Каторгина</a:t>
            </a:r>
            <a:endParaRPr lang="ru-RU" altLang="ru-RU" sz="20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/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А. В. Мельников, В. А. Степанов, А. С. </a:t>
            </a:r>
            <a:r>
              <a:rPr lang="ru-RU" altLang="ru-RU" sz="20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Вах</a:t>
            </a:r>
            <a:r>
              <a:rPr lang="ru-RU" altLang="ru-RU" sz="2000" i="1" dirty="0">
                <a:solidFill>
                  <a:srgbClr val="00007D"/>
                </a:solidFill>
                <a:latin typeface="+mn-lt"/>
              </a:rPr>
              <a:t> </a:t>
            </a:r>
            <a:r>
              <a:rPr lang="ru-RU" altLang="ru-RU" sz="2000" i="1" dirty="0">
                <a:solidFill>
                  <a:srgbClr val="FF0000"/>
                </a:solidFill>
                <a:latin typeface="+mn-lt"/>
              </a:rPr>
              <a:t>[и др.] </a:t>
            </a:r>
            <a:r>
              <a:rPr lang="ru-RU" altLang="ru-RU" sz="2000" b="1" i="1" dirty="0">
                <a:solidFill>
                  <a:srgbClr val="C00000"/>
                </a:solidFill>
                <a:latin typeface="+mn-lt"/>
              </a:rPr>
              <a:t>;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ответственный редактор В. А. Степанов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i="1" dirty="0">
              <a:solidFill>
                <a:srgbClr val="00007D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29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81201" y="102872"/>
            <a:ext cx="8226425" cy="960118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Сведения об издании</a:t>
            </a:r>
            <a:r>
              <a:rPr lang="en-US" altLang="ru-R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ru-RU" sz="24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основные и дополнительные)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70" y="1351917"/>
            <a:ext cx="5006341" cy="539019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70C0"/>
                </a:solidFill>
              </a:rPr>
              <a:t>Содержат информацию о переизданиях, перепечатках, особых формах воспроизведения издания.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70C0"/>
                </a:solidFill>
              </a:rPr>
              <a:t>Дополнительные сведения носят уточняющий характер, приводятся через </a:t>
            </a: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</a:p>
          <a:p>
            <a:pPr marL="0" indent="0" algn="ctr"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                 ПРИМЕРЫ</a:t>
            </a:r>
          </a:p>
          <a:p>
            <a:pPr marL="0" indent="0">
              <a:buNone/>
              <a:defRPr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          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</a:rPr>
              <a:t>– 2-е изд.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          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</a:rPr>
              <a:t>– Факс. изд.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          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</a:rPr>
              <a:t>– Новая версия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          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2200" i="1" dirty="0" err="1">
                <a:solidFill>
                  <a:schemeClr val="accent5">
                    <a:lumMod val="50000"/>
                  </a:schemeClr>
                </a:solidFill>
              </a:rPr>
              <a:t>Перепеч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</a:rPr>
              <a:t>. с изд. 1925 г.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          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</a:rPr>
              <a:t>– Изд. 6-е, </a:t>
            </a:r>
            <a:r>
              <a:rPr lang="ru-RU" sz="2200" i="1" dirty="0" err="1">
                <a:solidFill>
                  <a:schemeClr val="accent5">
                    <a:lumMod val="50000"/>
                  </a:schemeClr>
                </a:solidFill>
              </a:rPr>
              <a:t>испр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</a:rPr>
              <a:t>. и доп.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          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</a:rPr>
              <a:t>– 7-е изд., стер.</a:t>
            </a:r>
          </a:p>
          <a:p>
            <a:pPr marL="0" indent="0">
              <a:buNone/>
              <a:defRPr/>
            </a:pPr>
            <a:endParaRPr lang="ru-RU" sz="2200" i="1" dirty="0">
              <a:solidFill>
                <a:srgbClr val="00339A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339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1354" r="-710" b="-492"/>
          <a:stretch/>
        </p:blipFill>
        <p:spPr>
          <a:xfrm>
            <a:off x="6249188" y="1277160"/>
            <a:ext cx="5084127" cy="546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155180" y="6423660"/>
            <a:ext cx="3154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81201" y="205741"/>
            <a:ext cx="8226425" cy="8686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Место публикации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(первое и последующие)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6" y="1074421"/>
            <a:ext cx="6135340" cy="560260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70C0"/>
                </a:solidFill>
              </a:rPr>
              <a:t>Название места публикации, производства и/или распространения приводят в форме и падеже, приведенных в предписанном источнике информации.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70C0"/>
                </a:solidFill>
              </a:rPr>
              <a:t>Названия второго и последующих мест публикации, производства и/или распространения, отделяемые друг от друга предписанным знаком «</a:t>
            </a:r>
            <a:r>
              <a:rPr lang="ru-RU" sz="1800" b="1" dirty="0">
                <a:solidFill>
                  <a:srgbClr val="0070C0"/>
                </a:solidFill>
              </a:rPr>
              <a:t>;</a:t>
            </a:r>
            <a:r>
              <a:rPr lang="ru-RU" sz="1800" dirty="0">
                <a:solidFill>
                  <a:srgbClr val="0070C0"/>
                </a:solidFill>
              </a:rPr>
              <a:t>».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70C0"/>
                </a:solidFill>
              </a:rPr>
              <a:t>При отсутствии сведений о месте публикации, производства и/или распространения может быть приведено в квадратных скобках название страны или сокращение </a:t>
            </a:r>
            <a:r>
              <a:rPr lang="ru-RU" sz="1800" b="1" dirty="0">
                <a:solidFill>
                  <a:srgbClr val="0070C0"/>
                </a:solidFill>
              </a:rPr>
              <a:t>«[б. м.]» </a:t>
            </a:r>
            <a:r>
              <a:rPr lang="ru-RU" sz="1800" dirty="0">
                <a:solidFill>
                  <a:srgbClr val="0070C0"/>
                </a:solidFill>
              </a:rPr>
              <a:t>(без места).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</a:rPr>
              <a:t>                                  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                            ПРИМЕРЫ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– Саратов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i="1" dirty="0">
                <a:solidFill>
                  <a:srgbClr val="C00000"/>
                </a:solidFill>
              </a:rPr>
              <a:t> V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Praze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– Санкт-Петербург </a:t>
            </a:r>
            <a:r>
              <a:rPr lang="ru-RU" i="1" dirty="0">
                <a:solidFill>
                  <a:srgbClr val="C00000"/>
                </a:solidFill>
              </a:rPr>
              <a:t>[и др.]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– Москва ; Рязань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– [Россия]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– [</a:t>
            </a:r>
            <a:r>
              <a:rPr lang="ru-RU" i="1" dirty="0">
                <a:solidFill>
                  <a:srgbClr val="C00000"/>
                </a:solidFill>
              </a:rPr>
              <a:t>Б. м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.]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b="1" dirty="0">
              <a:solidFill>
                <a:srgbClr val="00339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05" y="1162708"/>
            <a:ext cx="4234815" cy="551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258050" y="6000750"/>
            <a:ext cx="29495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15491" y="236768"/>
            <a:ext cx="8226425" cy="7543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Имя издателя, производителя и/или распространителя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4" y="1227915"/>
            <a:ext cx="6637625" cy="5441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70C0"/>
                </a:solidFill>
              </a:rPr>
              <a:t>Приводят после названия места публикации, производства и/или распространения, к которому оно относится, с предшествующим предписанным знаком «двоеточие».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70C0"/>
                </a:solidFill>
              </a:rPr>
              <a:t>Слова «издательство», «издатель», «издательская группа», «издательский дом» и т. п., опускают при наличии тематического названия.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70C0"/>
                </a:solidFill>
              </a:rPr>
              <a:t>При отсутствии в предписанном источнике информации имени (наименования) издателя, производителя и/или распространителя и т. п. приводят в квадратных скобках сокращение </a:t>
            </a:r>
            <a:r>
              <a:rPr lang="ru-RU" sz="1800" b="1" dirty="0">
                <a:solidFill>
                  <a:srgbClr val="0070C0"/>
                </a:solidFill>
              </a:rPr>
              <a:t>«[б. и.]» </a:t>
            </a:r>
            <a:r>
              <a:rPr lang="ru-RU" sz="1800" dirty="0">
                <a:solidFill>
                  <a:srgbClr val="0070C0"/>
                </a:solidFill>
              </a:rPr>
              <a:t>(без издателя).</a:t>
            </a:r>
          </a:p>
          <a:p>
            <a:pPr marL="0" indent="0" algn="ctr"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</a:rPr>
              <a:t>ПРИМЕРЫ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i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– Москва : </a:t>
            </a:r>
            <a:r>
              <a:rPr lang="ru-RU" i="1" dirty="0" smtClean="0">
                <a:solidFill>
                  <a:srgbClr val="C00000"/>
                </a:solidFill>
              </a:rPr>
              <a:t>Альфа-М </a:t>
            </a:r>
            <a:r>
              <a:rPr lang="ru-RU" i="1" dirty="0">
                <a:solidFill>
                  <a:srgbClr val="C00000"/>
                </a:solidFill>
              </a:rPr>
              <a:t>: </a:t>
            </a:r>
            <a:r>
              <a:rPr lang="ru-RU" i="1" dirty="0" smtClean="0">
                <a:solidFill>
                  <a:srgbClr val="C00000"/>
                </a:solidFill>
              </a:rPr>
              <a:t>Инфра-М</a:t>
            </a:r>
            <a:endParaRPr lang="ru-RU" i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– Волгоград : </a:t>
            </a:r>
            <a:r>
              <a:rPr lang="ru-RU" i="1" dirty="0">
                <a:solidFill>
                  <a:srgbClr val="C00000"/>
                </a:solidFill>
              </a:rPr>
              <a:t>Изд-во ВолГУ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– Москва : </a:t>
            </a:r>
            <a:r>
              <a:rPr lang="ru-RU" i="1" dirty="0" err="1">
                <a:solidFill>
                  <a:srgbClr val="C00000"/>
                </a:solidFill>
              </a:rPr>
              <a:t>Воймега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; Ростов-на-Дону : </a:t>
            </a:r>
            <a:r>
              <a:rPr lang="ru-RU" i="1" dirty="0" err="1">
                <a:solidFill>
                  <a:srgbClr val="C00000"/>
                </a:solidFill>
              </a:rPr>
              <a:t>Prosodia</a:t>
            </a:r>
            <a:endParaRPr lang="ru-RU" i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– Владимир : </a:t>
            </a:r>
            <a:r>
              <a:rPr lang="ru-RU" i="1" dirty="0">
                <a:solidFill>
                  <a:srgbClr val="C00000"/>
                </a:solidFill>
              </a:rPr>
              <a:t>[б. и.]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– [Б. м. : б. и.]</a:t>
            </a:r>
          </a:p>
          <a:p>
            <a:pPr marL="0" indent="0" algn="ctr">
              <a:buNone/>
              <a:defRPr/>
            </a:pPr>
            <a:endParaRPr lang="ru-RU" b="1" dirty="0">
              <a:solidFill>
                <a:srgbClr val="00339A"/>
              </a:solidFill>
            </a:endParaRPr>
          </a:p>
          <a:p>
            <a:pPr marL="0" indent="0" algn="ctr">
              <a:buNone/>
              <a:defRPr/>
            </a:pPr>
            <a:endParaRPr lang="ru-RU" b="1" dirty="0">
              <a:solidFill>
                <a:srgbClr val="00339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28" y="1227915"/>
            <a:ext cx="3323273" cy="533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26779" y="6474778"/>
            <a:ext cx="20459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135188" y="1"/>
            <a:ext cx="8229600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ДАТА ПУБЛИКАЦИИ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14300" y="880110"/>
            <a:ext cx="5634990" cy="588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80000"/>
              </a:lnSpc>
              <a:spcBef>
                <a:spcPts val="12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Приводят год публикации, производства и/или распространения ресурса, являющегося объектом описания.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Дату по григорианскому календарю указывают арабскими цифрами, ей предшествует знак «запятая».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Если в предписанном источнике информации не указаны даты, связанные с публикацией ресурса, то приводят предполагаемую дату издания с соответствующими пояснениями, если это необходимо. Обозначение </a:t>
            </a:r>
            <a:r>
              <a:rPr lang="ru-RU" altLang="ru-RU" sz="2000" b="1" i="1" dirty="0">
                <a:solidFill>
                  <a:srgbClr val="0070C0"/>
                </a:solidFill>
                <a:latin typeface="+mn-lt"/>
              </a:rPr>
              <a:t>«[б. г.]» (без года) не приводят</a:t>
            </a:r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SzPct val="75000"/>
            </a:pPr>
            <a:r>
              <a:rPr lang="ru-RU" altLang="ru-RU" b="1" dirty="0" smtClean="0">
                <a:solidFill>
                  <a:srgbClr val="00B050"/>
                </a:solidFill>
                <a:latin typeface="+mn-lt"/>
              </a:rPr>
              <a:t>    ПРИМЕРЫ</a:t>
            </a:r>
          </a:p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endParaRPr lang="ru-RU" altLang="ru-RU" sz="2200" i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        ,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2018 </a:t>
            </a:r>
          </a:p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       ,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1833</a:t>
            </a:r>
          </a:p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      ,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[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1942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?] </a:t>
            </a:r>
          </a:p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,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[конец XIX – нач. XX в.] </a:t>
            </a:r>
          </a:p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     ,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[18--?]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880110"/>
            <a:ext cx="3524250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льцо 5"/>
          <p:cNvSpPr/>
          <p:nvPr/>
        </p:nvSpPr>
        <p:spPr>
          <a:xfrm>
            <a:off x="7155180" y="5806440"/>
            <a:ext cx="685800" cy="325755"/>
          </a:xfrm>
          <a:prstGeom prst="donut">
            <a:avLst>
              <a:gd name="adj" fmla="val 4931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90" y="1779928"/>
            <a:ext cx="3715457" cy="483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Кольцо 6"/>
          <p:cNvSpPr/>
          <p:nvPr/>
        </p:nvSpPr>
        <p:spPr>
          <a:xfrm>
            <a:off x="8945562" y="4198949"/>
            <a:ext cx="2084387" cy="434340"/>
          </a:xfrm>
          <a:prstGeom prst="donut">
            <a:avLst>
              <a:gd name="adj" fmla="val 1234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4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015490" y="-39687"/>
            <a:ext cx="8229600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СВЕДЕНИЯ ОБ ОБЪЕМЕ</a:t>
            </a:r>
            <a:endParaRPr lang="ru-RU" alt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97515" y="896938"/>
            <a:ext cx="576894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j-lt"/>
              </a:rPr>
              <a:t>Для печатного книжного и журнального издания, состоящего из одной физической единицы, в качестве сведений об объеме приводят данные о пагинации. </a:t>
            </a: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j-lt"/>
              </a:rPr>
              <a:t>Эти сведения приводят теми цифрами и/или буквами, которые использованы в объекте описания. Указывают номер последней нумерованной страницы (листа, столбца, или кадра).</a:t>
            </a: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70C0"/>
                </a:solidFill>
                <a:latin typeface="+mj-lt"/>
              </a:rPr>
              <a:t> Ненумерованные страницы просчитывают и записывают арабскими цифрами в квадратных скобках в конце пагинации.</a:t>
            </a:r>
          </a:p>
          <a:p>
            <a:pPr algn="ctr">
              <a:spcBef>
                <a:spcPts val="500"/>
              </a:spcBef>
              <a:buSzPct val="75000"/>
            </a:pPr>
            <a:r>
              <a:rPr lang="ru-RU" altLang="ru-RU" b="1" dirty="0" smtClean="0">
                <a:solidFill>
                  <a:srgbClr val="00B050"/>
                </a:solidFill>
                <a:latin typeface="+mj-lt"/>
              </a:rPr>
              <a:t>ПРИМЕРЫ</a:t>
            </a:r>
          </a:p>
          <a:p>
            <a:pPr algn="just"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326 с. </a:t>
            </a:r>
          </a:p>
          <a:p>
            <a:pPr algn="just">
              <a:spcBef>
                <a:spcPts val="500"/>
              </a:spcBef>
              <a:buSzPct val="75000"/>
            </a:pP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327, </a:t>
            </a:r>
            <a:r>
              <a:rPr lang="ru-RU" altLang="ru-RU" sz="2200" i="1" dirty="0">
                <a:solidFill>
                  <a:srgbClr val="FF0000"/>
                </a:solidFill>
                <a:latin typeface="+mj-lt"/>
              </a:rPr>
              <a:t>[9]</a:t>
            </a:r>
            <a:r>
              <a:rPr lang="ru-RU" altLang="ru-RU" sz="22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c.</a:t>
            </a:r>
          </a:p>
          <a:p>
            <a:pPr algn="just">
              <a:spcBef>
                <a:spcPts val="500"/>
              </a:spcBef>
              <a:buSzPct val="75000"/>
            </a:pP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</a:t>
            </a:r>
            <a:r>
              <a:rPr lang="ru-RU" altLang="ru-RU" sz="2200" i="1" dirty="0">
                <a:solidFill>
                  <a:srgbClr val="FF0000"/>
                </a:solidFill>
                <a:latin typeface="+mj-lt"/>
              </a:rPr>
              <a:t>Х</a:t>
            </a:r>
            <a:r>
              <a:rPr lang="en-US" altLang="ru-RU" sz="2200" i="1" dirty="0">
                <a:solidFill>
                  <a:srgbClr val="FF0000"/>
                </a:solidFill>
                <a:latin typeface="+mj-lt"/>
              </a:rPr>
              <a:t>II,</a:t>
            </a:r>
            <a:r>
              <a:rPr lang="en-US" altLang="ru-RU" sz="22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ru-RU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283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с.</a:t>
            </a:r>
          </a:p>
          <a:p>
            <a:pPr algn="just">
              <a:spcBef>
                <a:spcPts val="500"/>
              </a:spcBef>
              <a:buSzPct val="75000"/>
            </a:pP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186 с., 8 с. ил.</a:t>
            </a:r>
          </a:p>
          <a:p>
            <a:pPr algn="just">
              <a:spcBef>
                <a:spcPts val="500"/>
              </a:spcBef>
              <a:buSzPct val="75000"/>
            </a:pP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</a:t>
            </a:r>
            <a:r>
              <a:rPr lang="en-US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VI c., 132 </a:t>
            </a:r>
            <a:r>
              <a:rPr lang="ru-RU" altLang="ru-RU" sz="2200" i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стб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>
              <a:spcBef>
                <a:spcPts val="500"/>
              </a:spcBef>
              <a:buSzPct val="75000"/>
            </a:pPr>
            <a:endParaRPr lang="ru-RU" altLang="ru-RU" sz="2000" b="1" dirty="0">
              <a:solidFill>
                <a:srgbClr val="00007D"/>
              </a:solidFill>
            </a:endParaRPr>
          </a:p>
          <a:p>
            <a:pPr>
              <a:spcBef>
                <a:spcPts val="500"/>
              </a:spcBef>
              <a:buSzPct val="75000"/>
            </a:pPr>
            <a:endParaRPr lang="ru-RU" altLang="ru-RU" sz="2000" dirty="0">
              <a:solidFill>
                <a:srgbClr val="0000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2729"/>
          <a:stretch/>
        </p:blipFill>
        <p:spPr>
          <a:xfrm>
            <a:off x="6457950" y="896938"/>
            <a:ext cx="5234940" cy="396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Кольцо 4"/>
          <p:cNvSpPr/>
          <p:nvPr/>
        </p:nvSpPr>
        <p:spPr>
          <a:xfrm>
            <a:off x="11029950" y="896938"/>
            <a:ext cx="914400" cy="3028950"/>
          </a:xfrm>
          <a:prstGeom prst="donut">
            <a:avLst>
              <a:gd name="adj" fmla="val 25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85" y="1872919"/>
            <a:ext cx="3697605" cy="47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00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36052" y="275909"/>
            <a:ext cx="9769474" cy="63849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ВИД СОДЕРЖАНИЯ И СРЕДСТВО ДОСТУПА</a:t>
            </a:r>
            <a:endParaRPr lang="ru-RU" alt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86085" y="1074420"/>
            <a:ext cx="5928965" cy="546163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70C0"/>
                </a:solidFill>
                <a:latin typeface="+mn-lt"/>
              </a:rPr>
              <a:t>Эта область впервые введена данным ГОСТом в библиографическую запись. Она заменила определитель формы ресурса, через нее отражаются особенности специфических ресурсов (электронных, аудио, видео и пр.)</a:t>
            </a:r>
          </a:p>
          <a:p>
            <a:pPr marL="342900" indent="-342900" algn="just"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70C0"/>
                </a:solidFill>
                <a:latin typeface="+mn-lt"/>
              </a:rPr>
              <a:t>Вид содержания отражает основной вид информации, имеющейся в ресурсе. Термины для обозначения вида содержания и средства доступа приведены в самом ГОСТе.</a:t>
            </a:r>
          </a:p>
          <a:p>
            <a:pPr marL="342900" indent="-342900" algn="just"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70C0"/>
                </a:solidFill>
                <a:latin typeface="+mn-lt"/>
              </a:rPr>
              <a:t>Средству доступа предшествует предписанный знак </a:t>
            </a:r>
            <a:r>
              <a:rPr lang="ru-RU" altLang="ru-RU" sz="1800" b="1" dirty="0">
                <a:solidFill>
                  <a:srgbClr val="0070C0"/>
                </a:solidFill>
                <a:latin typeface="+mn-lt"/>
              </a:rPr>
              <a:t>«двоеточие».</a:t>
            </a:r>
          </a:p>
          <a:p>
            <a:pPr algn="ctr">
              <a:spcBef>
                <a:spcPts val="500"/>
              </a:spcBef>
              <a:buClrTx/>
              <a:buSzPct val="75000"/>
              <a:defRPr/>
            </a:pPr>
            <a:r>
              <a:rPr lang="ru-RU" altLang="ru-RU" sz="1800" b="1" dirty="0" smtClean="0">
                <a:solidFill>
                  <a:srgbClr val="00B050"/>
                </a:solidFill>
                <a:latin typeface="+mn-lt"/>
              </a:rPr>
              <a:t>ПРИМЕРЫ</a:t>
            </a:r>
          </a:p>
          <a:p>
            <a:pPr algn="just">
              <a:spcBef>
                <a:spcPts val="500"/>
              </a:spcBef>
              <a:buClrTx/>
              <a:buSzPct val="75000"/>
              <a:defRPr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.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Текст </a:t>
            </a:r>
            <a:r>
              <a:rPr lang="ru-RU" altLang="ru-RU" sz="2000" b="1" i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непосредственный</a:t>
            </a:r>
          </a:p>
          <a:p>
            <a:pPr algn="just">
              <a:spcBef>
                <a:spcPts val="500"/>
              </a:spcBef>
              <a:buClrTx/>
              <a:buSzPct val="75000"/>
              <a:defRPr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.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Текст </a:t>
            </a:r>
            <a:r>
              <a:rPr lang="ru-RU" altLang="ru-RU" sz="2000" b="1" i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электронный </a:t>
            </a:r>
          </a:p>
          <a:p>
            <a:pPr algn="just">
              <a:spcBef>
                <a:spcPts val="500"/>
              </a:spcBef>
              <a:buClrTx/>
              <a:buSzPct val="75000"/>
              <a:defRPr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.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Электронная программа </a:t>
            </a:r>
            <a:r>
              <a:rPr lang="ru-RU" altLang="ru-RU" sz="2000" b="1" i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электронная</a:t>
            </a:r>
          </a:p>
          <a:p>
            <a:pPr algn="just">
              <a:spcBef>
                <a:spcPts val="500"/>
              </a:spcBef>
              <a:buClrTx/>
              <a:buSzPct val="75000"/>
              <a:defRPr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.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Устная речь </a:t>
            </a:r>
            <a:r>
              <a:rPr lang="ru-RU" altLang="ru-RU" sz="2000" b="1" i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аудио</a:t>
            </a:r>
          </a:p>
          <a:p>
            <a:pPr algn="just">
              <a:spcBef>
                <a:spcPts val="500"/>
              </a:spcBef>
              <a:buClrTx/>
              <a:buSzPct val="75000"/>
              <a:defRPr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.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Изображение </a:t>
            </a:r>
            <a:r>
              <a:rPr lang="ru-RU" altLang="ru-RU" sz="2000" b="1" i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видео</a:t>
            </a:r>
          </a:p>
          <a:p>
            <a:pPr algn="just">
              <a:spcBef>
                <a:spcPts val="500"/>
              </a:spcBef>
              <a:buClrTx/>
              <a:buSzPct val="75000"/>
              <a:defRPr/>
            </a:pPr>
            <a:endParaRPr lang="ru-RU" altLang="ru-RU" sz="2000" dirty="0">
              <a:solidFill>
                <a:srgbClr val="0000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79018"/>
              </p:ext>
            </p:extLst>
          </p:nvPr>
        </p:nvGraphicFramePr>
        <p:xfrm>
          <a:off x="6320789" y="1513206"/>
          <a:ext cx="5704208" cy="40874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7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</a:t>
                      </a:r>
                      <a:r>
                        <a:rPr lang="ru-RU" sz="1800" baseline="0" dirty="0" smtClean="0"/>
                        <a:t> содержания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Средство доступа</a:t>
                      </a:r>
                      <a:endParaRPr lang="ru-R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движение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аудио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звуки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видео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изображение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микроскопическое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музыка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микроформа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предмет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непосредственное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текст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проекционное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устная речь 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стереографическое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электронная программа 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электронное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74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80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электронные данные </a:t>
                      </a:r>
                      <a:endParaRPr lang="ru-RU" sz="1800" b="0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4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981201" y="194311"/>
            <a:ext cx="8226425" cy="811529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Методические материалы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22910" y="1177290"/>
            <a:ext cx="11361419" cy="542036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altLang="ru-RU" sz="2800" b="1" dirty="0">
              <a:solidFill>
                <a:srgbClr val="C00000"/>
              </a:solidFill>
            </a:endParaRPr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3" y="1428749"/>
            <a:ext cx="11231880" cy="4703728"/>
          </a:xfrm>
          <a:prstGeom prst="rect">
            <a:avLst/>
          </a:prstGeom>
        </p:spPr>
      </p:pic>
      <p:sp>
        <p:nvSpPr>
          <p:cNvPr id="3" name="Кольцо 2"/>
          <p:cNvSpPr/>
          <p:nvPr/>
        </p:nvSpPr>
        <p:spPr>
          <a:xfrm>
            <a:off x="4299903" y="4629150"/>
            <a:ext cx="1655127" cy="480060"/>
          </a:xfrm>
          <a:prstGeom prst="donut">
            <a:avLst>
              <a:gd name="adj" fmla="val 1234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25880" y="183516"/>
            <a:ext cx="1018413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ПРИМЕРЫ БИБЛИОГРАФИЧЕСКИХ ЗАПИСЕЙ</a:t>
            </a:r>
            <a:endParaRPr lang="ru-RU" alt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620" y="1628775"/>
            <a:ext cx="11269980" cy="48958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ClrTx/>
              <a:buSzPct val="75000"/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  <a:t>Книжные издания</a:t>
            </a:r>
          </a:p>
          <a:p>
            <a:pPr algn="ctr">
              <a:spcBef>
                <a:spcPts val="600"/>
              </a:spcBef>
              <a:buClrTx/>
              <a:buSzPct val="75000"/>
              <a:defRPr/>
            </a:pPr>
            <a:r>
              <a:rPr lang="ru-RU" altLang="ru-RU" sz="2000" i="1" dirty="0">
                <a:solidFill>
                  <a:srgbClr val="C00000"/>
                </a:solidFill>
              </a:rPr>
              <a:t>1 автор</a:t>
            </a:r>
          </a:p>
          <a:p>
            <a:pPr algn="just">
              <a:spcBef>
                <a:spcPts val="600"/>
              </a:spcBef>
              <a:buClrTx/>
              <a:buSzPct val="75000"/>
              <a:defRPr/>
            </a:pPr>
            <a:r>
              <a:rPr lang="ru-RU" altLang="ru-RU" sz="2000" b="1" dirty="0">
                <a:solidFill>
                  <a:srgbClr val="0070C0"/>
                </a:solidFill>
              </a:rPr>
              <a:t>Каменский</a:t>
            </a:r>
            <a:r>
              <a:rPr lang="ru-RU" altLang="ru-RU" sz="2000" b="1" dirty="0">
                <a:solidFill>
                  <a:srgbClr val="C00000"/>
                </a:solidFill>
              </a:rPr>
              <a:t>,</a:t>
            </a:r>
            <a:r>
              <a:rPr lang="ru-RU" altLang="ru-RU" sz="2000" b="1" dirty="0">
                <a:solidFill>
                  <a:srgbClr val="0070C0"/>
                </a:solidFill>
              </a:rPr>
              <a:t> П. П. </a:t>
            </a:r>
            <a:r>
              <a:rPr lang="ru-RU" altLang="ru-RU" sz="2000" dirty="0">
                <a:solidFill>
                  <a:srgbClr val="0070C0"/>
                </a:solidFill>
              </a:rPr>
              <a:t>Труды по истории изобразительного искусства </a:t>
            </a:r>
            <a:r>
              <a:rPr lang="ru-RU" altLang="ru-RU" sz="2000" dirty="0">
                <a:solidFill>
                  <a:srgbClr val="C00000"/>
                </a:solidFill>
              </a:rPr>
              <a:t>:</a:t>
            </a:r>
            <a:r>
              <a:rPr lang="ru-RU" altLang="ru-RU" sz="2000" dirty="0">
                <a:solidFill>
                  <a:srgbClr val="0070C0"/>
                </a:solidFill>
              </a:rPr>
              <a:t> художественная критика / </a:t>
            </a:r>
            <a:r>
              <a:rPr lang="ru-RU" altLang="ru-RU" sz="2000" dirty="0">
                <a:solidFill>
                  <a:srgbClr val="C00000"/>
                </a:solidFill>
              </a:rPr>
              <a:t>П. П. </a:t>
            </a:r>
            <a:r>
              <a:rPr lang="ru-RU" altLang="ru-RU" sz="2000" dirty="0">
                <a:solidFill>
                  <a:srgbClr val="0070C0"/>
                </a:solidFill>
              </a:rPr>
              <a:t>Каменский </a:t>
            </a:r>
            <a:r>
              <a:rPr lang="ru-RU" altLang="ru-RU" sz="2000" dirty="0">
                <a:solidFill>
                  <a:srgbClr val="C00000"/>
                </a:solidFill>
              </a:rPr>
              <a:t>;</a:t>
            </a:r>
            <a:r>
              <a:rPr lang="ru-RU" altLang="ru-RU" sz="2000" dirty="0">
                <a:solidFill>
                  <a:srgbClr val="0070C0"/>
                </a:solidFill>
              </a:rPr>
              <a:t> Библиотека Российской академии наук. – Санкт-Петербург </a:t>
            </a:r>
            <a:r>
              <a:rPr lang="ru-RU" altLang="ru-RU" sz="2000" dirty="0">
                <a:solidFill>
                  <a:srgbClr val="C00000"/>
                </a:solidFill>
              </a:rPr>
              <a:t>:</a:t>
            </a:r>
            <a:r>
              <a:rPr lang="ru-RU" altLang="ru-RU" sz="2000" dirty="0">
                <a:solidFill>
                  <a:srgbClr val="0070C0"/>
                </a:solidFill>
              </a:rPr>
              <a:t> БАН, 2017. – 215, </a:t>
            </a:r>
            <a:r>
              <a:rPr lang="ru-RU" altLang="ru-RU" sz="2000" dirty="0">
                <a:solidFill>
                  <a:srgbClr val="C00000"/>
                </a:solidFill>
              </a:rPr>
              <a:t>[1]</a:t>
            </a:r>
            <a:r>
              <a:rPr lang="ru-RU" altLang="ru-RU" sz="2000" dirty="0">
                <a:solidFill>
                  <a:srgbClr val="0070C0"/>
                </a:solidFill>
              </a:rPr>
              <a:t> с. : </a:t>
            </a:r>
            <a:r>
              <a:rPr lang="ru-RU" altLang="ru-RU" sz="2000" dirty="0" err="1">
                <a:solidFill>
                  <a:srgbClr val="0070C0"/>
                </a:solidFill>
              </a:rPr>
              <a:t>портр</a:t>
            </a:r>
            <a:r>
              <a:rPr lang="ru-RU" altLang="ru-RU" sz="2000" dirty="0">
                <a:solidFill>
                  <a:srgbClr val="0070C0"/>
                </a:solidFill>
              </a:rPr>
              <a:t>. – </a:t>
            </a:r>
            <a:r>
              <a:rPr lang="en-US" altLang="ru-RU" sz="2000" dirty="0">
                <a:solidFill>
                  <a:srgbClr val="0070C0"/>
                </a:solidFill>
              </a:rPr>
              <a:t>ISBN 5-8291-0328-1</a:t>
            </a:r>
            <a:r>
              <a:rPr lang="ru-RU" altLang="ru-RU" sz="2000" dirty="0">
                <a:solidFill>
                  <a:srgbClr val="0070C0"/>
                </a:solidFill>
              </a:rPr>
              <a:t>. –</a:t>
            </a:r>
            <a:r>
              <a:rPr lang="en-US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dirty="0">
                <a:solidFill>
                  <a:srgbClr val="C00000"/>
                </a:solidFill>
              </a:rPr>
              <a:t>Текст : непосредственный</a:t>
            </a:r>
            <a:r>
              <a:rPr lang="ru-RU" altLang="ru-RU" sz="2000" dirty="0" smtClean="0">
                <a:solidFill>
                  <a:srgbClr val="0070C0"/>
                </a:solidFill>
              </a:rPr>
              <a:t>.</a:t>
            </a:r>
            <a:endParaRPr lang="en-US" altLang="ru-RU" sz="2000" dirty="0" smtClean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Tx/>
              <a:buSzPct val="75000"/>
              <a:defRPr/>
            </a:pPr>
            <a:endParaRPr lang="ru-RU" altLang="ru-RU" sz="2000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Tx/>
              <a:buSzPct val="75000"/>
              <a:defRPr/>
            </a:pPr>
            <a:r>
              <a:rPr lang="ru-RU" altLang="ru-RU" sz="2000" b="1" dirty="0">
                <a:solidFill>
                  <a:srgbClr val="0070C0"/>
                </a:solidFill>
              </a:rPr>
              <a:t>Пашков</a:t>
            </a:r>
            <a:r>
              <a:rPr lang="ru-RU" altLang="ru-RU" sz="2000" b="1" dirty="0">
                <a:solidFill>
                  <a:srgbClr val="C00000"/>
                </a:solidFill>
              </a:rPr>
              <a:t>,</a:t>
            </a:r>
            <a:r>
              <a:rPr lang="ru-RU" altLang="ru-RU" sz="2000" b="1" dirty="0">
                <a:solidFill>
                  <a:srgbClr val="0070C0"/>
                </a:solidFill>
              </a:rPr>
              <a:t> С. В. </a:t>
            </a:r>
            <a:r>
              <a:rPr lang="ru-RU" altLang="ru-RU" sz="2000" dirty="0">
                <a:solidFill>
                  <a:srgbClr val="0070C0"/>
                </a:solidFill>
              </a:rPr>
              <a:t>Духовно-нравственное воспитание детей и молодежи в системе со-временного российского образования </a:t>
            </a:r>
            <a:r>
              <a:rPr lang="ru-RU" altLang="ru-RU" sz="2000" dirty="0">
                <a:solidFill>
                  <a:srgbClr val="C00000"/>
                </a:solidFill>
              </a:rPr>
              <a:t>:</a:t>
            </a:r>
            <a:r>
              <a:rPr lang="ru-RU" altLang="ru-RU" sz="2000" dirty="0">
                <a:solidFill>
                  <a:srgbClr val="0070C0"/>
                </a:solidFill>
              </a:rPr>
              <a:t> монография / </a:t>
            </a:r>
            <a:r>
              <a:rPr lang="ru-RU" altLang="ru-RU" sz="2000" dirty="0">
                <a:solidFill>
                  <a:srgbClr val="C00000"/>
                </a:solidFill>
              </a:rPr>
              <a:t>Сергей Викторович </a:t>
            </a:r>
            <a:r>
              <a:rPr lang="ru-RU" altLang="ru-RU" sz="2000" dirty="0">
                <a:solidFill>
                  <a:srgbClr val="0070C0"/>
                </a:solidFill>
              </a:rPr>
              <a:t>Пашков. – Курск </a:t>
            </a:r>
            <a:r>
              <a:rPr lang="ru-RU" altLang="ru-RU" sz="2000" dirty="0">
                <a:solidFill>
                  <a:srgbClr val="C00000"/>
                </a:solidFill>
              </a:rPr>
              <a:t>: </a:t>
            </a:r>
            <a:r>
              <a:rPr lang="ru-RU" altLang="ru-RU" sz="2000" dirty="0">
                <a:solidFill>
                  <a:srgbClr val="0070C0"/>
                </a:solidFill>
              </a:rPr>
              <a:t>КГУ, 2017. – </a:t>
            </a:r>
            <a:r>
              <a:rPr lang="ru-RU" altLang="ru-RU" sz="2000" dirty="0">
                <a:solidFill>
                  <a:srgbClr val="C00000"/>
                </a:solidFill>
              </a:rPr>
              <a:t>1 CD-ROM</a:t>
            </a:r>
            <a:r>
              <a:rPr lang="ru-RU" altLang="ru-RU" sz="2000" dirty="0">
                <a:solidFill>
                  <a:srgbClr val="0070C0"/>
                </a:solidFill>
              </a:rPr>
              <a:t>. – Систем. требования: </a:t>
            </a:r>
            <a:r>
              <a:rPr lang="ru-RU" altLang="ru-RU" sz="2000" dirty="0" err="1">
                <a:solidFill>
                  <a:srgbClr val="0070C0"/>
                </a:solidFill>
              </a:rPr>
              <a:t>Intel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dirty="0" err="1">
                <a:solidFill>
                  <a:srgbClr val="0070C0"/>
                </a:solidFill>
              </a:rPr>
              <a:t>Pentium</a:t>
            </a:r>
            <a:r>
              <a:rPr lang="ru-RU" altLang="ru-RU" sz="2000" dirty="0">
                <a:solidFill>
                  <a:srgbClr val="0070C0"/>
                </a:solidFill>
              </a:rPr>
              <a:t> 1,6 </a:t>
            </a:r>
            <a:r>
              <a:rPr lang="ru-RU" altLang="ru-RU" sz="2000" dirty="0" err="1">
                <a:solidFill>
                  <a:srgbClr val="0070C0"/>
                </a:solidFill>
              </a:rPr>
              <a:t>GHz</a:t>
            </a:r>
            <a:r>
              <a:rPr lang="ru-RU" altLang="ru-RU" sz="2000" dirty="0">
                <a:solidFill>
                  <a:srgbClr val="0070C0"/>
                </a:solidFill>
              </a:rPr>
              <a:t> и более ; 256 Мб (RAM) ; </a:t>
            </a:r>
            <a:r>
              <a:rPr lang="ru-RU" altLang="ru-RU" sz="2000" dirty="0" err="1">
                <a:solidFill>
                  <a:srgbClr val="0070C0"/>
                </a:solidFill>
              </a:rPr>
              <a:t>Microsoft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dirty="0" err="1">
                <a:solidFill>
                  <a:srgbClr val="0070C0"/>
                </a:solidFill>
              </a:rPr>
              <a:t>Windows</a:t>
            </a:r>
            <a:r>
              <a:rPr lang="ru-RU" altLang="ru-RU" sz="2000" dirty="0">
                <a:solidFill>
                  <a:srgbClr val="0070C0"/>
                </a:solidFill>
              </a:rPr>
              <a:t> XP и выше ; </a:t>
            </a:r>
            <a:r>
              <a:rPr lang="ru-RU" altLang="ru-RU" sz="2000" dirty="0" err="1">
                <a:solidFill>
                  <a:srgbClr val="0070C0"/>
                </a:solidFill>
              </a:rPr>
              <a:t>Firefox</a:t>
            </a:r>
            <a:r>
              <a:rPr lang="ru-RU" altLang="ru-RU" sz="2000" dirty="0">
                <a:solidFill>
                  <a:srgbClr val="0070C0"/>
                </a:solidFill>
              </a:rPr>
              <a:t> (3.0 и выше) или IE (7 и выше) или </a:t>
            </a:r>
            <a:r>
              <a:rPr lang="ru-RU" altLang="ru-RU" sz="2000" dirty="0" err="1">
                <a:solidFill>
                  <a:srgbClr val="0070C0"/>
                </a:solidFill>
              </a:rPr>
              <a:t>Opera</a:t>
            </a:r>
            <a:r>
              <a:rPr lang="ru-RU" altLang="ru-RU" sz="2000" dirty="0">
                <a:solidFill>
                  <a:srgbClr val="0070C0"/>
                </a:solidFill>
              </a:rPr>
              <a:t> (10.00 и выше), </a:t>
            </a:r>
            <a:r>
              <a:rPr lang="ru-RU" altLang="ru-RU" sz="2000" dirty="0" err="1">
                <a:solidFill>
                  <a:srgbClr val="0070C0"/>
                </a:solidFill>
              </a:rPr>
              <a:t>Flash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dirty="0" err="1">
                <a:solidFill>
                  <a:srgbClr val="0070C0"/>
                </a:solidFill>
              </a:rPr>
              <a:t>Player</a:t>
            </a:r>
            <a:r>
              <a:rPr lang="ru-RU" altLang="ru-RU" sz="2000" dirty="0">
                <a:solidFill>
                  <a:srgbClr val="0070C0"/>
                </a:solidFill>
              </a:rPr>
              <a:t>, </a:t>
            </a:r>
            <a:r>
              <a:rPr lang="ru-RU" altLang="ru-RU" sz="2000" dirty="0" err="1">
                <a:solidFill>
                  <a:srgbClr val="0070C0"/>
                </a:solidFill>
              </a:rPr>
              <a:t>Adobe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dirty="0" err="1">
                <a:solidFill>
                  <a:srgbClr val="0070C0"/>
                </a:solidFill>
              </a:rPr>
              <a:t>Reader</a:t>
            </a:r>
            <a:r>
              <a:rPr lang="ru-RU" altLang="ru-RU" sz="2000" dirty="0">
                <a:solidFill>
                  <a:srgbClr val="0070C0"/>
                </a:solidFill>
              </a:rPr>
              <a:t>. – </a:t>
            </a:r>
            <a:r>
              <a:rPr lang="ru-RU" altLang="ru-RU" sz="2000" dirty="0" err="1">
                <a:solidFill>
                  <a:srgbClr val="0070C0"/>
                </a:solidFill>
              </a:rPr>
              <a:t>Загл</a:t>
            </a:r>
            <a:r>
              <a:rPr lang="ru-RU" altLang="ru-RU" sz="2000" dirty="0">
                <a:solidFill>
                  <a:srgbClr val="0070C0"/>
                </a:solidFill>
              </a:rPr>
              <a:t>. с титул. экрана. </a:t>
            </a:r>
            <a:r>
              <a:rPr lang="ru-RU" altLang="ru-RU" sz="2000" dirty="0">
                <a:solidFill>
                  <a:srgbClr val="C00000"/>
                </a:solidFill>
              </a:rPr>
              <a:t>– Текст : электронный</a:t>
            </a:r>
            <a:r>
              <a:rPr lang="ru-RU" altLang="ru-RU" sz="20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94410" y="460852"/>
            <a:ext cx="10481310" cy="58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ПРИМЕРЫ БИБЛИОГРАФИЧЕСКИХ ЗАПИСЕЙ</a:t>
            </a:r>
            <a:r>
              <a:rPr lang="ru-RU" altLang="ru-RU" sz="3600" b="1" dirty="0">
                <a:solidFill>
                  <a:srgbClr val="666699"/>
                </a:solidFill>
              </a:rPr>
              <a:t/>
            </a:r>
            <a:br>
              <a:rPr lang="ru-RU" altLang="ru-RU" sz="3600" b="1" dirty="0">
                <a:solidFill>
                  <a:srgbClr val="666699"/>
                </a:solidFill>
              </a:rPr>
            </a:br>
            <a:endParaRPr lang="ru-RU" altLang="ru-RU" sz="3600" b="1" dirty="0">
              <a:solidFill>
                <a:srgbClr val="666699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42900" y="1112362"/>
            <a:ext cx="11349990" cy="55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SzPct val="75000"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  <a:t>Книжные издания</a:t>
            </a:r>
          </a:p>
          <a:p>
            <a:pPr algn="ctr">
              <a:spcBef>
                <a:spcPts val="600"/>
              </a:spcBef>
              <a:buSzPct val="75000"/>
            </a:pPr>
            <a:r>
              <a:rPr lang="ru-RU" altLang="ru-RU" sz="2000" i="1" dirty="0">
                <a:solidFill>
                  <a:srgbClr val="C00000"/>
                </a:solidFill>
              </a:rPr>
              <a:t>2-3 автора</a:t>
            </a:r>
          </a:p>
          <a:p>
            <a:pPr algn="just">
              <a:spcBef>
                <a:spcPts val="600"/>
              </a:spcBef>
              <a:buSzPct val="75000"/>
            </a:pPr>
            <a:r>
              <a:rPr lang="ru-RU" altLang="ru-RU" sz="2000" b="1" dirty="0">
                <a:solidFill>
                  <a:srgbClr val="0070C0"/>
                </a:solidFill>
              </a:rPr>
              <a:t>Игнатьев, С. В. </a:t>
            </a:r>
            <a:r>
              <a:rPr lang="ru-RU" altLang="ru-RU" sz="2000" dirty="0">
                <a:solidFill>
                  <a:srgbClr val="0070C0"/>
                </a:solidFill>
              </a:rPr>
              <a:t>Принципы экономико-финансовой деятельности нефтегазовых компаний : учебное пособие / </a:t>
            </a:r>
            <a:r>
              <a:rPr lang="ru-RU" altLang="ru-RU" sz="2000" dirty="0">
                <a:solidFill>
                  <a:srgbClr val="C00000"/>
                </a:solidFill>
              </a:rPr>
              <a:t>С. В. Игнатьев, И. А. Мешков</a:t>
            </a:r>
            <a:r>
              <a:rPr lang="ru-RU" altLang="ru-RU" sz="2000" dirty="0">
                <a:solidFill>
                  <a:srgbClr val="0070C0"/>
                </a:solidFill>
              </a:rPr>
              <a:t>. – Москва : МГИМО, 2017. – 144, [1] с. : ил. – </a:t>
            </a:r>
            <a:r>
              <a:rPr lang="en-US" altLang="ru-RU" sz="2000" dirty="0">
                <a:solidFill>
                  <a:srgbClr val="0070C0"/>
                </a:solidFill>
              </a:rPr>
              <a:t>ISBN 978-5-4365-2579-2 </a:t>
            </a:r>
            <a:r>
              <a:rPr lang="ru-RU" altLang="ru-RU" sz="2000" dirty="0">
                <a:solidFill>
                  <a:srgbClr val="0070C0"/>
                </a:solidFill>
              </a:rPr>
              <a:t>. – Текст : непосредственный.</a:t>
            </a:r>
          </a:p>
          <a:p>
            <a:pPr algn="ctr">
              <a:spcBef>
                <a:spcPts val="600"/>
              </a:spcBef>
              <a:buSzPct val="75000"/>
            </a:pPr>
            <a:r>
              <a:rPr lang="ru-RU" altLang="ru-RU" sz="2000" i="1" dirty="0">
                <a:solidFill>
                  <a:srgbClr val="C00000"/>
                </a:solidFill>
              </a:rPr>
              <a:t>4 автора</a:t>
            </a:r>
          </a:p>
          <a:p>
            <a:pPr algn="just">
              <a:spcBef>
                <a:spcPts val="600"/>
              </a:spcBef>
              <a:buSzPct val="75000"/>
            </a:pPr>
            <a:r>
              <a:rPr lang="ru-RU" altLang="ru-RU" sz="2000" dirty="0">
                <a:solidFill>
                  <a:srgbClr val="0070C0"/>
                </a:solidFill>
              </a:rPr>
              <a:t>Управленческий учет и контроль строительных материалов и конструкций : монография / В</a:t>
            </a:r>
            <a:r>
              <a:rPr lang="ru-RU" altLang="ru-RU" sz="2000" dirty="0">
                <a:solidFill>
                  <a:srgbClr val="C00000"/>
                </a:solidFill>
              </a:rPr>
              <a:t>. В. </a:t>
            </a:r>
            <a:r>
              <a:rPr lang="ru-RU" altLang="ru-RU" sz="2000" dirty="0" err="1">
                <a:solidFill>
                  <a:srgbClr val="C00000"/>
                </a:solidFill>
              </a:rPr>
              <a:t>Говдя</a:t>
            </a:r>
            <a:r>
              <a:rPr lang="ru-RU" altLang="ru-RU" sz="2000" dirty="0">
                <a:solidFill>
                  <a:srgbClr val="C00000"/>
                </a:solidFill>
              </a:rPr>
              <a:t>, Ж. В. </a:t>
            </a:r>
            <a:r>
              <a:rPr lang="ru-RU" altLang="ru-RU" sz="2000" dirty="0" err="1">
                <a:solidFill>
                  <a:srgbClr val="C00000"/>
                </a:solidFill>
              </a:rPr>
              <a:t>Дегальцева</a:t>
            </a:r>
            <a:r>
              <a:rPr lang="ru-RU" altLang="ru-RU" sz="2000" dirty="0">
                <a:solidFill>
                  <a:srgbClr val="C00000"/>
                </a:solidFill>
              </a:rPr>
              <a:t>, С. В. </a:t>
            </a:r>
            <a:r>
              <a:rPr lang="ru-RU" altLang="ru-RU" sz="2000" dirty="0" err="1">
                <a:solidFill>
                  <a:srgbClr val="C00000"/>
                </a:solidFill>
              </a:rPr>
              <a:t>Чужинов</a:t>
            </a:r>
            <a:r>
              <a:rPr lang="ru-RU" altLang="ru-RU" sz="2000" dirty="0">
                <a:solidFill>
                  <a:srgbClr val="C00000"/>
                </a:solidFill>
              </a:rPr>
              <a:t>, С. А. </a:t>
            </a:r>
            <a:r>
              <a:rPr lang="ru-RU" altLang="ru-RU" sz="2000" dirty="0" err="1">
                <a:solidFill>
                  <a:srgbClr val="C00000"/>
                </a:solidFill>
              </a:rPr>
              <a:t>Шулепина</a:t>
            </a:r>
            <a:r>
              <a:rPr lang="ru-RU" altLang="ru-RU" sz="2000" dirty="0">
                <a:solidFill>
                  <a:srgbClr val="C00000"/>
                </a:solidFill>
              </a:rPr>
              <a:t> </a:t>
            </a:r>
            <a:r>
              <a:rPr lang="ru-RU" altLang="ru-RU" sz="2000" dirty="0">
                <a:solidFill>
                  <a:srgbClr val="0070C0"/>
                </a:solidFill>
              </a:rPr>
              <a:t>; под общей редакцией В. В. </a:t>
            </a:r>
            <a:r>
              <a:rPr lang="ru-RU" altLang="ru-RU" sz="2000" dirty="0" err="1">
                <a:solidFill>
                  <a:srgbClr val="0070C0"/>
                </a:solidFill>
              </a:rPr>
              <a:t>Говдя</a:t>
            </a:r>
            <a:r>
              <a:rPr lang="ru-RU" altLang="ru-RU" sz="2000" dirty="0">
                <a:solidFill>
                  <a:srgbClr val="0070C0"/>
                </a:solidFill>
              </a:rPr>
              <a:t>. – Краснодар : </a:t>
            </a:r>
            <a:r>
              <a:rPr lang="ru-RU" altLang="ru-RU" sz="2000" dirty="0" err="1">
                <a:solidFill>
                  <a:srgbClr val="0070C0"/>
                </a:solidFill>
              </a:rPr>
              <a:t>КубГАУ</a:t>
            </a:r>
            <a:r>
              <a:rPr lang="ru-RU" altLang="ru-RU" sz="2000" dirty="0">
                <a:solidFill>
                  <a:srgbClr val="0070C0"/>
                </a:solidFill>
              </a:rPr>
              <a:t>, 2017. – 149 с. : ил. – </a:t>
            </a:r>
            <a:r>
              <a:rPr lang="en-US" altLang="ru-RU" sz="2000" dirty="0">
                <a:solidFill>
                  <a:srgbClr val="0070C0"/>
                </a:solidFill>
              </a:rPr>
              <a:t>ISBN 978-5-238-02266-6</a:t>
            </a:r>
            <a:r>
              <a:rPr lang="ru-RU" altLang="ru-RU" sz="2000" dirty="0">
                <a:solidFill>
                  <a:srgbClr val="0070C0"/>
                </a:solidFill>
              </a:rPr>
              <a:t>. – Текст : непосредственный.</a:t>
            </a:r>
          </a:p>
          <a:p>
            <a:pPr algn="ctr">
              <a:spcBef>
                <a:spcPts val="600"/>
              </a:spcBef>
              <a:buSzPct val="75000"/>
            </a:pPr>
            <a:r>
              <a:rPr lang="ru-RU" altLang="ru-RU" sz="2000" i="1" dirty="0">
                <a:solidFill>
                  <a:srgbClr val="C00000"/>
                </a:solidFill>
              </a:rPr>
              <a:t>Более 4-х авторов</a:t>
            </a:r>
          </a:p>
          <a:p>
            <a:pPr algn="just">
              <a:spcBef>
                <a:spcPts val="600"/>
              </a:spcBef>
              <a:buSzPct val="75000"/>
            </a:pPr>
            <a:r>
              <a:rPr lang="ru-RU" altLang="ru-RU" sz="2000" dirty="0">
                <a:solidFill>
                  <a:srgbClr val="0070C0"/>
                </a:solidFill>
              </a:rPr>
              <a:t>Распределенные интеллектуальные информационные системы и среды : монография / А</a:t>
            </a:r>
            <a:r>
              <a:rPr lang="ru-RU" altLang="ru-RU" sz="2000" dirty="0">
                <a:solidFill>
                  <a:srgbClr val="C00000"/>
                </a:solidFill>
              </a:rPr>
              <a:t>. Н. Швецов, А. А. Суконщиков, Д. В. Кочкин [и др.]</a:t>
            </a:r>
            <a:r>
              <a:rPr lang="ru-RU" altLang="ru-RU" sz="2000" dirty="0">
                <a:solidFill>
                  <a:srgbClr val="0070C0"/>
                </a:solidFill>
              </a:rPr>
              <a:t>. – Курск : Университетская книга, 2017. – 196 с. : ил. – </a:t>
            </a:r>
            <a:r>
              <a:rPr lang="en-US" altLang="ru-RU" sz="2000" dirty="0">
                <a:solidFill>
                  <a:srgbClr val="0070C0"/>
                </a:solidFill>
              </a:rPr>
              <a:t>ISBN 5-8297-0057-3</a:t>
            </a:r>
            <a:r>
              <a:rPr lang="ru-RU" altLang="ru-RU" sz="2000" dirty="0">
                <a:solidFill>
                  <a:srgbClr val="0070C0"/>
                </a:solidFill>
              </a:rPr>
              <a:t>. – Текст : непосредственный.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45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94410" y="460852"/>
            <a:ext cx="10481310" cy="58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ПРИМЕРЫ БИБЛИОГРАФИЧЕСКИХ ЗАПИСЕЙ</a:t>
            </a:r>
            <a:r>
              <a:rPr lang="ru-RU" altLang="ru-RU" sz="3600" b="1" dirty="0">
                <a:solidFill>
                  <a:srgbClr val="666699"/>
                </a:solidFill>
              </a:rPr>
              <a:t/>
            </a:r>
            <a:br>
              <a:rPr lang="ru-RU" altLang="ru-RU" sz="3600" b="1" dirty="0">
                <a:solidFill>
                  <a:srgbClr val="666699"/>
                </a:solidFill>
              </a:rPr>
            </a:br>
            <a:endParaRPr lang="ru-RU" altLang="ru-RU" sz="3600" b="1" dirty="0">
              <a:solidFill>
                <a:srgbClr val="666699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77190" y="891540"/>
            <a:ext cx="11349990" cy="580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SzPct val="75000"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  <a:t>Книжные издания</a:t>
            </a:r>
          </a:p>
          <a:p>
            <a:pPr algn="ctr">
              <a:spcBef>
                <a:spcPts val="600"/>
              </a:spcBef>
              <a:buSzPct val="75000"/>
            </a:pPr>
            <a:r>
              <a:rPr lang="ru-RU" altLang="ru-RU" sz="2000" i="1" dirty="0" smtClean="0">
                <a:solidFill>
                  <a:srgbClr val="C00000"/>
                </a:solidFill>
              </a:rPr>
              <a:t>Под </a:t>
            </a:r>
            <a:r>
              <a:rPr lang="ru-RU" altLang="ru-RU" sz="2000" i="1" dirty="0" smtClean="0">
                <a:solidFill>
                  <a:srgbClr val="C00000"/>
                </a:solidFill>
              </a:rPr>
              <a:t>редакцией (без автора/</a:t>
            </a:r>
            <a:r>
              <a:rPr lang="ru-RU" altLang="ru-RU" sz="2000" i="1" dirty="0" err="1" smtClean="0">
                <a:solidFill>
                  <a:srgbClr val="C00000"/>
                </a:solidFill>
              </a:rPr>
              <a:t>ов</a:t>
            </a:r>
            <a:r>
              <a:rPr lang="ru-RU" altLang="ru-RU" sz="2000" i="1" dirty="0" smtClean="0">
                <a:solidFill>
                  <a:srgbClr val="C00000"/>
                </a:solidFill>
              </a:rPr>
              <a:t>)</a:t>
            </a:r>
            <a:endParaRPr lang="ru-RU" altLang="ru-RU" sz="2000" i="1" dirty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buSzPct val="75000"/>
            </a:pPr>
            <a:r>
              <a:rPr lang="ru-RU" altLang="ru-RU" sz="2000" dirty="0">
                <a:solidFill>
                  <a:srgbClr val="0070C0"/>
                </a:solidFill>
              </a:rPr>
              <a:t>Управленческий учет и контроль строительных материалов и конструкций : </a:t>
            </a:r>
            <a:r>
              <a:rPr lang="ru-RU" altLang="ru-RU" sz="2000" dirty="0" smtClean="0">
                <a:solidFill>
                  <a:srgbClr val="0070C0"/>
                </a:solidFill>
              </a:rPr>
              <a:t>сборник </a:t>
            </a:r>
            <a:r>
              <a:rPr lang="ru-RU" altLang="ru-RU" sz="2000" dirty="0">
                <a:solidFill>
                  <a:srgbClr val="0070C0"/>
                </a:solidFill>
              </a:rPr>
              <a:t>/ </a:t>
            </a:r>
            <a:r>
              <a:rPr lang="ru-RU" altLang="ru-RU" sz="2000" dirty="0" smtClean="0">
                <a:solidFill>
                  <a:srgbClr val="FF0000"/>
                </a:solidFill>
              </a:rPr>
              <a:t>под</a:t>
            </a:r>
            <a:r>
              <a:rPr lang="ru-RU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dirty="0">
                <a:solidFill>
                  <a:srgbClr val="0070C0"/>
                </a:solidFill>
              </a:rPr>
              <a:t>общей </a:t>
            </a:r>
            <a:r>
              <a:rPr lang="ru-RU" altLang="ru-RU" sz="2000" dirty="0" smtClean="0">
                <a:solidFill>
                  <a:srgbClr val="0070C0"/>
                </a:solidFill>
              </a:rPr>
              <a:t>редакцией </a:t>
            </a:r>
            <a:r>
              <a:rPr lang="ru-RU" altLang="ru-RU" sz="2000" dirty="0">
                <a:solidFill>
                  <a:srgbClr val="0070C0"/>
                </a:solidFill>
              </a:rPr>
              <a:t>В. В. </a:t>
            </a:r>
            <a:r>
              <a:rPr lang="ru-RU" altLang="ru-RU" sz="2000" dirty="0" err="1">
                <a:solidFill>
                  <a:srgbClr val="0070C0"/>
                </a:solidFill>
              </a:rPr>
              <a:t>Говдя</a:t>
            </a:r>
            <a:r>
              <a:rPr lang="ru-RU" altLang="ru-RU" sz="2000" dirty="0">
                <a:solidFill>
                  <a:srgbClr val="0070C0"/>
                </a:solidFill>
              </a:rPr>
              <a:t> ; Министерство сельского хозяйства Российской Федерации, Кубанский государственный аграрный университет им. И. Т. Трубилина. – Краснодар : </a:t>
            </a:r>
            <a:r>
              <a:rPr lang="ru-RU" altLang="ru-RU" sz="2000" dirty="0" err="1">
                <a:solidFill>
                  <a:srgbClr val="0070C0"/>
                </a:solidFill>
              </a:rPr>
              <a:t>КубГАУ</a:t>
            </a:r>
            <a:r>
              <a:rPr lang="ru-RU" altLang="ru-RU" sz="2000" dirty="0">
                <a:solidFill>
                  <a:srgbClr val="0070C0"/>
                </a:solidFill>
              </a:rPr>
              <a:t>, 2017. – 149 с</a:t>
            </a:r>
            <a:r>
              <a:rPr lang="ru-RU" altLang="ru-RU" sz="2000" dirty="0" smtClean="0">
                <a:solidFill>
                  <a:srgbClr val="0070C0"/>
                </a:solidFill>
              </a:rPr>
              <a:t>.</a:t>
            </a:r>
            <a:r>
              <a:rPr lang="ru-RU" altLang="ru-RU" sz="2000" dirty="0">
                <a:solidFill>
                  <a:srgbClr val="0070C0"/>
                </a:solidFill>
              </a:rPr>
              <a:t> – Текст : непосредственный. </a:t>
            </a:r>
            <a:endParaRPr lang="ru-RU" altLang="ru-RU" sz="2000" dirty="0" smtClean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  <a:buSzPct val="75000"/>
            </a:pPr>
            <a:r>
              <a:rPr lang="ru-RU" altLang="ru-RU" sz="2000" i="1" dirty="0" smtClean="0">
                <a:solidFill>
                  <a:srgbClr val="C00000"/>
                </a:solidFill>
              </a:rPr>
              <a:t>Отдельный том </a:t>
            </a:r>
            <a:r>
              <a:rPr lang="ru-RU" altLang="ru-RU" sz="2000" i="1" dirty="0" err="1" smtClean="0">
                <a:solidFill>
                  <a:srgbClr val="C00000"/>
                </a:solidFill>
              </a:rPr>
              <a:t>многотомника</a:t>
            </a:r>
            <a:endParaRPr lang="ru-RU" altLang="ru-RU" sz="2000" i="1" dirty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buSzPct val="75000"/>
            </a:pPr>
            <a:r>
              <a:rPr lang="ru-RU" altLang="ru-RU" sz="2000" dirty="0">
                <a:solidFill>
                  <a:srgbClr val="0070C0"/>
                </a:solidFill>
              </a:rPr>
              <a:t>Жукова, Н. С. </a:t>
            </a:r>
            <a:r>
              <a:rPr lang="ru-RU" altLang="ru-RU" sz="2000" dirty="0">
                <a:solidFill>
                  <a:srgbClr val="FF0000"/>
                </a:solidFill>
              </a:rPr>
              <a:t>Инженерные системы и сооружения : учебное пособие : в 3 частях. Часть 1. Отопление и вентиляция </a:t>
            </a:r>
            <a:r>
              <a:rPr lang="ru-RU" altLang="ru-RU" sz="2000" dirty="0">
                <a:solidFill>
                  <a:srgbClr val="0070C0"/>
                </a:solidFill>
              </a:rPr>
              <a:t>/ Н. С. Жукова, В. Н. Азаров ; Министерство образования и науки Российской Федерации, Волгоградский государственный технический университет. – Волгоград : </a:t>
            </a:r>
            <a:r>
              <a:rPr lang="ru-RU" altLang="ru-RU" sz="2000" dirty="0" err="1">
                <a:solidFill>
                  <a:srgbClr val="0070C0"/>
                </a:solidFill>
              </a:rPr>
              <a:t>ВолгГТУ</a:t>
            </a:r>
            <a:r>
              <a:rPr lang="ru-RU" altLang="ru-RU" sz="2000" dirty="0">
                <a:solidFill>
                  <a:srgbClr val="0070C0"/>
                </a:solidFill>
              </a:rPr>
              <a:t>, 2017. – 89, [3] с. : ил. – Текст : непосредственный. </a:t>
            </a:r>
          </a:p>
          <a:p>
            <a:pPr algn="ctr">
              <a:spcBef>
                <a:spcPts val="600"/>
              </a:spcBef>
              <a:buSzPct val="75000"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ИЛИ</a:t>
            </a:r>
          </a:p>
          <a:p>
            <a:pPr algn="just">
              <a:spcBef>
                <a:spcPts val="600"/>
              </a:spcBef>
              <a:buSzPct val="75000"/>
            </a:pPr>
            <a:r>
              <a:rPr lang="ru-RU" altLang="ru-RU" sz="2000" dirty="0" smtClean="0">
                <a:solidFill>
                  <a:srgbClr val="0070C0"/>
                </a:solidFill>
              </a:rPr>
              <a:t>Жукова</a:t>
            </a:r>
            <a:r>
              <a:rPr lang="ru-RU" altLang="ru-RU" sz="2000" dirty="0">
                <a:solidFill>
                  <a:srgbClr val="0070C0"/>
                </a:solidFill>
              </a:rPr>
              <a:t>, Н. С. </a:t>
            </a:r>
            <a:r>
              <a:rPr lang="ru-RU" altLang="ru-RU" sz="2000" dirty="0">
                <a:solidFill>
                  <a:srgbClr val="FF0000"/>
                </a:solidFill>
              </a:rPr>
              <a:t>Отопление и вентиляция </a:t>
            </a:r>
            <a:r>
              <a:rPr lang="ru-RU" altLang="ru-RU" sz="2000" dirty="0">
                <a:solidFill>
                  <a:srgbClr val="0070C0"/>
                </a:solidFill>
              </a:rPr>
              <a:t>/ Н. С. Жукова, В. Н. Азаров ; Министерство образования и науки Российской Федерации, Волгоградский государственный технический университет. – Волгоград : </a:t>
            </a:r>
            <a:r>
              <a:rPr lang="ru-RU" altLang="ru-RU" sz="2000" dirty="0" err="1">
                <a:solidFill>
                  <a:srgbClr val="0070C0"/>
                </a:solidFill>
              </a:rPr>
              <a:t>ВолгГТУ</a:t>
            </a:r>
            <a:r>
              <a:rPr lang="ru-RU" altLang="ru-RU" sz="2000" dirty="0">
                <a:solidFill>
                  <a:srgbClr val="0070C0"/>
                </a:solidFill>
              </a:rPr>
              <a:t>, 2017. – 89, [3] с. : ил. – </a:t>
            </a:r>
            <a:r>
              <a:rPr lang="ru-RU" altLang="ru-RU" sz="2000" dirty="0">
                <a:solidFill>
                  <a:srgbClr val="FF0000"/>
                </a:solidFill>
              </a:rPr>
              <a:t>(Инженерные системы и сооружения : учебное пособие : в 3 частях / Н. С. Жукова, В. Н. Азарова ; ч. 1)</a:t>
            </a:r>
            <a:r>
              <a:rPr lang="ru-RU" altLang="ru-RU" sz="2000" dirty="0">
                <a:solidFill>
                  <a:srgbClr val="0070C0"/>
                </a:solidFill>
              </a:rPr>
              <a:t>. – Текст: непосредственный</a:t>
            </a:r>
            <a:r>
              <a:rPr lang="ru-RU" altLang="ru-RU" sz="2000" dirty="0" smtClean="0">
                <a:solidFill>
                  <a:srgbClr val="0070C0"/>
                </a:solidFill>
              </a:rPr>
              <a:t>.</a:t>
            </a:r>
            <a:endParaRPr lang="ru-RU" alt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86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410" y="1225296"/>
            <a:ext cx="6289705" cy="35204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8379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Контакты: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Виноградова Наталья Николаевна – зав. научно-библиографическим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отделом (4-03 М)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Тел.: (8442) 47-60-36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Email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marsstat.bibl@volsu.ru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1285" y="0"/>
            <a:ext cx="1304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981201" y="194311"/>
            <a:ext cx="8226425" cy="811529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Нормативная база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22910" y="1177290"/>
            <a:ext cx="11361419" cy="542036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Times New Roman" panose="02020603050405020304" pitchFamily="18" charset="0"/>
              <a:buNone/>
            </a:pP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ГОСТ </a:t>
            </a: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7.80-2000.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СИБИД. Библиографическая </a:t>
            </a:r>
            <a:r>
              <a:rPr lang="ru-RU" altLang="ru-RU" sz="2600" dirty="0">
                <a:solidFill>
                  <a:schemeClr val="accent2">
                    <a:lumMod val="75000"/>
                  </a:schemeClr>
                </a:solidFill>
              </a:rPr>
              <a:t>запись. Заголовок. Общие требования и правила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составления</a:t>
            </a:r>
          </a:p>
          <a:p>
            <a:pPr algn="just">
              <a:buNone/>
            </a:pP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ГОСТ Р </a:t>
            </a: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7.0.5-2008.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СИБИД. Библиографическая </a:t>
            </a:r>
            <a:r>
              <a:rPr lang="ru-RU" altLang="ru-RU" sz="2600" dirty="0">
                <a:solidFill>
                  <a:schemeClr val="accent2">
                    <a:lumMod val="75000"/>
                  </a:schemeClr>
                </a:solidFill>
              </a:rPr>
              <a:t>ссылка. Общие требования и правила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составления</a:t>
            </a:r>
            <a:endParaRPr lang="ru-RU" altLang="ru-RU" sz="2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Times New Roman" panose="02020603050405020304" pitchFamily="18" charset="0"/>
              <a:buNone/>
            </a:pP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ГОСТ 7.0.12-2011.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СИБИД. Библиографическая </a:t>
            </a:r>
            <a:r>
              <a:rPr lang="ru-RU" altLang="ru-RU" sz="2600" dirty="0">
                <a:solidFill>
                  <a:schemeClr val="accent2">
                    <a:lumMod val="75000"/>
                  </a:schemeClr>
                </a:solidFill>
              </a:rPr>
              <a:t>запись. Сокращение слов и словосочетаний на русском языке. Общие требования и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правила</a:t>
            </a:r>
          </a:p>
          <a:p>
            <a:pPr algn="just">
              <a:buFont typeface="Times New Roman" panose="02020603050405020304" pitchFamily="18" charset="0"/>
              <a:buNone/>
            </a:pP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ГОСТ Р </a:t>
            </a: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7.0.11-2011.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СИБИД. </a:t>
            </a:r>
            <a:r>
              <a:rPr lang="ru-RU" altLang="ru-RU" sz="2600" dirty="0">
                <a:solidFill>
                  <a:schemeClr val="accent2">
                    <a:lumMod val="75000"/>
                  </a:schemeClr>
                </a:solidFill>
              </a:rPr>
              <a:t>Диссертация и автореферат диссертации. Структура и правила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оформления</a:t>
            </a:r>
            <a:endParaRPr lang="ru-RU" altLang="ru-RU" sz="2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ГОСТ </a:t>
            </a: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Р </a:t>
            </a: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7.0.100-2018.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СИБИД. Библиографическая </a:t>
            </a:r>
            <a:r>
              <a:rPr lang="ru-RU" altLang="ru-RU" sz="2600" dirty="0">
                <a:solidFill>
                  <a:schemeClr val="accent2">
                    <a:lumMod val="75000"/>
                  </a:schemeClr>
                </a:solidFill>
              </a:rPr>
              <a:t>запись. Библиографическое описание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. Общие </a:t>
            </a:r>
            <a:r>
              <a:rPr lang="ru-RU" altLang="ru-RU" sz="2600" dirty="0">
                <a:solidFill>
                  <a:schemeClr val="accent2">
                    <a:lumMod val="75000"/>
                  </a:schemeClr>
                </a:solidFill>
              </a:rPr>
              <a:t>требования и правила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составления</a:t>
            </a:r>
          </a:p>
          <a:p>
            <a:pPr algn="just">
              <a:buNone/>
            </a:pP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ГОСТ Р </a:t>
            </a: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2.105-2019.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ЕСКД. </a:t>
            </a:r>
            <a:r>
              <a:rPr lang="ru-RU" altLang="ru-RU" sz="2600" dirty="0">
                <a:solidFill>
                  <a:schemeClr val="accent2">
                    <a:lumMod val="75000"/>
                  </a:schemeClr>
                </a:solidFill>
              </a:rPr>
              <a:t>Общие требования к текстовым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документам</a:t>
            </a:r>
          </a:p>
          <a:p>
            <a:pPr algn="just">
              <a:buNone/>
            </a:pP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ГОСТ </a:t>
            </a: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Р 7.0.108-2022</a:t>
            </a:r>
            <a:r>
              <a:rPr lang="ru-RU" altLang="ru-RU" sz="2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ru-RU" sz="2600" dirty="0" smtClean="0">
                <a:solidFill>
                  <a:schemeClr val="accent2">
                    <a:lumMod val="75000"/>
                  </a:schemeClr>
                </a:solidFill>
              </a:rPr>
              <a:t>СИБИД. Библиографические ссылки на электронные документы, размещенные в информационно-телекоммуникационных сетях общие требования к составлению и оформлению</a:t>
            </a:r>
          </a:p>
          <a:p>
            <a:pPr algn="just">
              <a:buNone/>
            </a:pPr>
            <a:endParaRPr lang="ru-RU" altLang="ru-RU" sz="2600" b="1" dirty="0">
              <a:solidFill>
                <a:srgbClr val="C00000"/>
              </a:solidFill>
            </a:endParaRPr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981201" y="194311"/>
            <a:ext cx="8226425" cy="811529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</a:rPr>
              <a:t>ГОСТ Р 7.0.100-2018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600700" y="1291907"/>
            <a:ext cx="6183629" cy="53057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СИБИД. Библиографическая 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запись. Библиографическое описание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. Общие 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требования и правила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составления</a:t>
            </a:r>
          </a:p>
          <a:p>
            <a:pPr algn="just">
              <a:buNone/>
            </a:pPr>
            <a:endParaRPr lang="ru-RU" alt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/>
              <a:t>Объектами </a:t>
            </a:r>
            <a:r>
              <a:rPr lang="ru-RU" dirty="0"/>
              <a:t>составления библиографического описания являются </a:t>
            </a:r>
            <a:r>
              <a:rPr lang="ru-RU" b="1" dirty="0"/>
              <a:t>все </a:t>
            </a:r>
            <a:r>
              <a:rPr lang="ru-RU" b="1" dirty="0" smtClean="0"/>
              <a:t>виды </a:t>
            </a:r>
            <a:r>
              <a:rPr lang="ru-RU" dirty="0"/>
              <a:t>опубликованных (в том числе депонированных) и неопубликованных ресурсов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Обязательными </a:t>
            </a:r>
            <a:r>
              <a:rPr lang="ru-RU" dirty="0"/>
              <a:t>элементами являются библиографические сведения, </a:t>
            </a:r>
            <a:r>
              <a:rPr lang="ru-RU" b="1" dirty="0"/>
              <a:t>обеспечивающие идентификацию ресурса</a:t>
            </a:r>
            <a:r>
              <a:rPr lang="ru-RU" dirty="0"/>
              <a:t> </a:t>
            </a:r>
            <a:r>
              <a:rPr lang="ru-RU" dirty="0" smtClean="0"/>
              <a:t>и приводимые в </a:t>
            </a:r>
            <a:r>
              <a:rPr lang="ru-RU" dirty="0"/>
              <a:t>любом описании.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altLang="ru-RU" sz="2800" b="1" dirty="0">
              <a:solidFill>
                <a:srgbClr val="C00000"/>
              </a:solidFill>
            </a:endParaRPr>
          </a:p>
          <a:p>
            <a:pPr algn="just">
              <a:buFont typeface="Times New Roman" panose="02020603050405020304" pitchFamily="18" charset="0"/>
              <a:buNone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1907"/>
            <a:ext cx="54483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89634" y="605791"/>
            <a:ext cx="10344150" cy="7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СХЕМА БИБЛИОГРАФИЧЕСКОЙ ЗАПИСИ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26719" y="1657350"/>
            <a:ext cx="11269979" cy="470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Заголовок</a:t>
            </a:r>
            <a:r>
              <a:rPr lang="ru-RU" altLang="ru-RU" sz="3200" b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Основное заглавие 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сведения, относящиеся к заглавию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/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сведения об ответственности (первые) 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;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последующие сведения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. –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Сведения об издании, дополнительные сведения об издании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. –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Место публикации (первое)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;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последующее место</a:t>
            </a:r>
            <a: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Имя издателя, производителя и/или распространителя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дата публикации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. –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Сведения об объеме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. –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Международный стандартный номер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. –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Вид содержания</a:t>
            </a:r>
            <a: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средство доступа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34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2867"/>
            <a:ext cx="8229600" cy="75374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Работа с источником информации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>
          <a:xfrm>
            <a:off x="502920" y="836614"/>
            <a:ext cx="4469130" cy="3603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Элементы записи</a:t>
            </a:r>
          </a:p>
        </p:txBody>
      </p:sp>
      <p:sp>
        <p:nvSpPr>
          <p:cNvPr id="10244" name="Объект 3"/>
          <p:cNvSpPr>
            <a:spLocks noGrp="1"/>
          </p:cNvSpPr>
          <p:nvPr>
            <p:ph sz="half" idx="2"/>
          </p:nvPr>
        </p:nvSpPr>
        <p:spPr>
          <a:xfrm>
            <a:off x="148591" y="1520190"/>
            <a:ext cx="4652010" cy="514889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altLang="ru-RU" sz="1800" dirty="0">
                <a:solidFill>
                  <a:srgbClr val="00339A"/>
                </a:solidFill>
              </a:rPr>
              <a:t>Заголовок:</a:t>
            </a:r>
            <a:r>
              <a:rPr lang="ru-RU" altLang="ru-RU" sz="1800" dirty="0"/>
              <a:t> </a:t>
            </a:r>
            <a:r>
              <a:rPr lang="ru-RU" altLang="ru-RU" sz="1800" dirty="0" smtClean="0">
                <a:solidFill>
                  <a:srgbClr val="FF0000"/>
                </a:solidFill>
              </a:rPr>
              <a:t>Казанков, А. И.</a:t>
            </a:r>
            <a:endParaRPr lang="ru-RU" altLang="ru-RU" sz="18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altLang="ru-RU" sz="1800" dirty="0">
                <a:solidFill>
                  <a:srgbClr val="00339A"/>
                </a:solidFill>
              </a:rPr>
              <a:t>Основное заглавие</a:t>
            </a:r>
            <a:r>
              <a:rPr lang="ru-RU" altLang="ru-RU" sz="1800" dirty="0"/>
              <a:t>: </a:t>
            </a:r>
            <a:r>
              <a:rPr lang="ru-RU" altLang="ru-RU" sz="1800" dirty="0" smtClean="0">
                <a:solidFill>
                  <a:srgbClr val="FF0000"/>
                </a:solidFill>
              </a:rPr>
              <a:t>История России (</a:t>
            </a:r>
            <a:r>
              <a:rPr lang="en-US" altLang="ru-RU" sz="1800" dirty="0" smtClean="0">
                <a:solidFill>
                  <a:srgbClr val="FF0000"/>
                </a:solidFill>
              </a:rPr>
              <a:t>IX</a:t>
            </a:r>
            <a:r>
              <a:rPr lang="ru-RU" altLang="ru-RU" sz="1800" dirty="0" smtClean="0">
                <a:solidFill>
                  <a:srgbClr val="FF0000"/>
                </a:solidFill>
              </a:rPr>
              <a:t>-</a:t>
            </a:r>
            <a:r>
              <a:rPr lang="en-US" altLang="ru-RU" sz="1800" dirty="0" smtClean="0">
                <a:solidFill>
                  <a:srgbClr val="FF0000"/>
                </a:solidFill>
              </a:rPr>
              <a:t>XVII</a:t>
            </a:r>
            <a:r>
              <a:rPr lang="ru-RU" altLang="ru-RU" sz="1800" dirty="0" smtClean="0">
                <a:solidFill>
                  <a:srgbClr val="FF0000"/>
                </a:solidFill>
              </a:rPr>
              <a:t> вв.)</a:t>
            </a:r>
            <a:endParaRPr lang="ru-RU" altLang="ru-RU" sz="18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altLang="ru-RU" sz="1800" dirty="0">
                <a:solidFill>
                  <a:srgbClr val="00339A"/>
                </a:solidFill>
              </a:rPr>
              <a:t>Сведения относящиеся к заглавию</a:t>
            </a:r>
            <a:r>
              <a:rPr lang="ru-RU" altLang="ru-RU" sz="1800" dirty="0"/>
              <a:t>: </a:t>
            </a:r>
            <a:r>
              <a:rPr lang="ru-RU" altLang="ru-RU" sz="1800" dirty="0" smtClean="0">
                <a:solidFill>
                  <a:srgbClr val="FF0000"/>
                </a:solidFill>
              </a:rPr>
              <a:t>учебное пособие</a:t>
            </a:r>
            <a:endParaRPr lang="ru-RU" altLang="ru-RU" sz="18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altLang="ru-RU" sz="1800" dirty="0">
                <a:solidFill>
                  <a:srgbClr val="00339A"/>
                </a:solidFill>
              </a:rPr>
              <a:t>Сведения об ответственности</a:t>
            </a:r>
            <a:r>
              <a:rPr lang="ru-RU" altLang="ru-RU" sz="1800" dirty="0"/>
              <a:t>: </a:t>
            </a:r>
            <a:r>
              <a:rPr lang="ru-RU" altLang="ru-RU" sz="1800" dirty="0" smtClean="0">
                <a:solidFill>
                  <a:srgbClr val="FF0000"/>
                </a:solidFill>
              </a:rPr>
              <a:t>Казанков А. И.,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Колчанова</a:t>
            </a:r>
            <a:r>
              <a:rPr lang="ru-RU" altLang="ru-RU" sz="1800" dirty="0" smtClean="0">
                <a:solidFill>
                  <a:srgbClr val="FF0000"/>
                </a:solidFill>
              </a:rPr>
              <a:t> Ю. С.</a:t>
            </a:r>
            <a:endParaRPr lang="ru-RU" altLang="ru-RU" sz="18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altLang="ru-RU" sz="1800" dirty="0">
                <a:solidFill>
                  <a:srgbClr val="00339A"/>
                </a:solidFill>
              </a:rPr>
              <a:t>Место публикации, имя издателя, дата публикации</a:t>
            </a:r>
            <a:r>
              <a:rPr lang="ru-RU" altLang="ru-RU" sz="1800" dirty="0"/>
              <a:t>: </a:t>
            </a:r>
            <a:r>
              <a:rPr lang="ru-RU" altLang="ru-RU" sz="1800" dirty="0" smtClean="0">
                <a:solidFill>
                  <a:srgbClr val="FF0000"/>
                </a:solidFill>
              </a:rPr>
              <a:t>Пермь </a:t>
            </a:r>
            <a:r>
              <a:rPr lang="ru-RU" altLang="ru-RU" sz="1800" dirty="0">
                <a:solidFill>
                  <a:srgbClr val="FF0000"/>
                </a:solidFill>
              </a:rPr>
              <a:t>: РИО ПГИК, </a:t>
            </a:r>
            <a:r>
              <a:rPr lang="ru-RU" altLang="ru-RU" sz="1800" dirty="0" smtClean="0">
                <a:solidFill>
                  <a:srgbClr val="FF0000"/>
                </a:solidFill>
              </a:rPr>
              <a:t>2022</a:t>
            </a:r>
            <a:endParaRPr lang="ru-RU" altLang="ru-RU" sz="18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altLang="ru-RU" sz="1800" dirty="0">
                <a:solidFill>
                  <a:srgbClr val="00339A"/>
                </a:solidFill>
              </a:rPr>
              <a:t>Сведения об объеме</a:t>
            </a:r>
            <a:r>
              <a:rPr lang="ru-RU" altLang="ru-RU" sz="1800" dirty="0"/>
              <a:t>: </a:t>
            </a:r>
            <a:r>
              <a:rPr lang="ru-RU" altLang="ru-RU" sz="1800" dirty="0" smtClean="0">
                <a:solidFill>
                  <a:srgbClr val="FF0000"/>
                </a:solidFill>
              </a:rPr>
              <a:t>168 </a:t>
            </a:r>
            <a:r>
              <a:rPr lang="ru-RU" altLang="ru-RU" sz="1800" dirty="0">
                <a:solidFill>
                  <a:srgbClr val="FF0000"/>
                </a:solidFill>
              </a:rPr>
              <a:t>с.</a:t>
            </a:r>
          </a:p>
          <a:p>
            <a:pPr marL="0" indent="0">
              <a:buNone/>
              <a:defRPr/>
            </a:pPr>
            <a:r>
              <a:rPr lang="ru-RU" altLang="ru-RU" sz="1800" dirty="0" smtClean="0">
                <a:solidFill>
                  <a:srgbClr val="00339A"/>
                </a:solidFill>
              </a:rPr>
              <a:t>Вид </a:t>
            </a:r>
            <a:r>
              <a:rPr lang="ru-RU" altLang="ru-RU" sz="1800" dirty="0">
                <a:solidFill>
                  <a:srgbClr val="00339A"/>
                </a:solidFill>
              </a:rPr>
              <a:t>содержания: </a:t>
            </a:r>
            <a:r>
              <a:rPr lang="ru-RU" altLang="ru-RU" sz="1800" dirty="0">
                <a:solidFill>
                  <a:srgbClr val="FF0000"/>
                </a:solidFill>
              </a:rPr>
              <a:t>Текст</a:t>
            </a:r>
          </a:p>
          <a:p>
            <a:pPr marL="0" indent="0">
              <a:buNone/>
              <a:defRPr/>
            </a:pPr>
            <a:r>
              <a:rPr lang="ru-RU" altLang="ru-RU" sz="1800" dirty="0">
                <a:solidFill>
                  <a:srgbClr val="00339A"/>
                </a:solidFill>
              </a:rPr>
              <a:t>Средство доступа</a:t>
            </a:r>
            <a:r>
              <a:rPr lang="ru-RU" altLang="ru-RU" sz="1800" dirty="0" smtClean="0">
                <a:solidFill>
                  <a:srgbClr val="00339A"/>
                </a:solidFill>
              </a:rPr>
              <a:t>:  </a:t>
            </a:r>
            <a:r>
              <a:rPr lang="ru-RU" altLang="ru-RU" sz="1800" dirty="0">
                <a:solidFill>
                  <a:srgbClr val="FF0000"/>
                </a:solidFill>
              </a:rPr>
              <a:t>непосредственный                    	                 </a:t>
            </a:r>
            <a:r>
              <a:rPr lang="ru-RU" altLang="ru-RU" sz="1800" dirty="0">
                <a:solidFill>
                  <a:srgbClr val="00339A"/>
                </a:solidFill>
              </a:rPr>
              <a:t>(</a:t>
            </a:r>
            <a:r>
              <a:rPr lang="ru-RU" altLang="ru-RU" sz="1800" i="1" dirty="0">
                <a:solidFill>
                  <a:srgbClr val="00339A"/>
                </a:solidFill>
              </a:rPr>
              <a:t>если печатный вариант</a:t>
            </a:r>
            <a:r>
              <a:rPr lang="ru-RU" altLang="ru-RU" sz="1800" dirty="0">
                <a:solidFill>
                  <a:srgbClr val="00339A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ru-RU" altLang="ru-RU" sz="1800" dirty="0">
                <a:solidFill>
                  <a:srgbClr val="00339A"/>
                </a:solidFill>
              </a:rPr>
              <a:t>	</a:t>
            </a:r>
          </a:p>
        </p:txBody>
      </p:sp>
      <p:sp>
        <p:nvSpPr>
          <p:cNvPr id="1031" name="Текст 4"/>
          <p:cNvSpPr>
            <a:spLocks noGrp="1"/>
          </p:cNvSpPr>
          <p:nvPr>
            <p:ph type="body" sz="quarter" idx="3"/>
          </p:nvPr>
        </p:nvSpPr>
        <p:spPr>
          <a:xfrm>
            <a:off x="7258050" y="836613"/>
            <a:ext cx="3783330" cy="36036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Источник информации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90" y="1520190"/>
            <a:ext cx="3332592" cy="435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24" y="2282372"/>
            <a:ext cx="3210631" cy="438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95510" y="4286250"/>
            <a:ext cx="948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981200" y="333375"/>
            <a:ext cx="8229600" cy="71818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ЗАГОЛОВОК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51460" y="1341439"/>
            <a:ext cx="11647169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80000"/>
              </a:lnSpc>
              <a:spcBef>
                <a:spcPts val="450"/>
              </a:spcBef>
              <a:buSzPct val="75000"/>
            </a:pPr>
            <a:endParaRPr lang="ru-RU" altLang="ru-RU" dirty="0">
              <a:solidFill>
                <a:srgbClr val="00007D"/>
              </a:solidFill>
            </a:endParaRP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Составление заголовка регламентируется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ГОСТом 7.80-2000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«Библиографическая запись. Заголовок. Общие требования и правила составления».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«заголовке» указывается только фамилия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первого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автора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Между фамилией и инициалами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рекомендуется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ставить знак «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»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Фамилии остальных авторов указываются в области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сведений об ответственности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включая обязательный повтор фамилии первого автора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Если авторов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4 и более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источник описывается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 заглавие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SzPct val="75000"/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spcBef>
                <a:spcPts val="450"/>
              </a:spcBef>
              <a:buSzPct val="75000"/>
            </a:pPr>
            <a:r>
              <a:rPr lang="ru-RU" altLang="ru-RU" b="1" dirty="0" smtClean="0">
                <a:solidFill>
                  <a:srgbClr val="00B050"/>
                </a:solidFill>
                <a:latin typeface="+mn-lt"/>
              </a:rPr>
              <a:t>ПРИМЕРЫ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SzPct val="75000"/>
            </a:pPr>
            <a:endParaRPr lang="ru-RU" altLang="ru-RU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200" b="1" i="1" dirty="0" smtClean="0">
                <a:solidFill>
                  <a:srgbClr val="F43A3E"/>
                </a:solidFill>
                <a:latin typeface="+mn-lt"/>
              </a:rPr>
              <a:t>Казанков, А. И.</a:t>
            </a:r>
            <a:r>
              <a:rPr lang="ru-RU" altLang="ru-RU" sz="2200" i="1" dirty="0" smtClean="0">
                <a:solidFill>
                  <a:srgbClr val="00007D"/>
                </a:solidFill>
                <a:latin typeface="+mn-lt"/>
              </a:rPr>
              <a:t>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История России (</a:t>
            </a:r>
            <a:r>
              <a:rPr lang="en-US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IX-XVII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вв</a:t>
            </a: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.) : учебное пособие / </a:t>
            </a:r>
            <a:r>
              <a:rPr lang="ru-RU" altLang="ru-RU" sz="2200" i="1" dirty="0" smtClean="0">
                <a:solidFill>
                  <a:srgbClr val="F43A3E"/>
                </a:solidFill>
                <a:latin typeface="+mn-lt"/>
              </a:rPr>
              <a:t>Казанков А. И., </a:t>
            </a:r>
            <a:r>
              <a:rPr lang="ru-RU" altLang="ru-RU" sz="2200" i="1" dirty="0" err="1" smtClean="0">
                <a:solidFill>
                  <a:srgbClr val="F43A3E"/>
                </a:solidFill>
                <a:latin typeface="+mn-lt"/>
              </a:rPr>
              <a:t>Колчанова</a:t>
            </a:r>
            <a:r>
              <a:rPr lang="ru-RU" altLang="ru-RU" sz="2200" i="1" dirty="0" smtClean="0">
                <a:solidFill>
                  <a:srgbClr val="F43A3E"/>
                </a:solidFill>
                <a:latin typeface="+mn-lt"/>
              </a:rPr>
              <a:t> Ю. С</a:t>
            </a: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Пермь : РИО ПГИК, 2022. – </a:t>
            </a: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168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</a:t>
            </a: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 –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Текст : непосредственный.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200" i="1" dirty="0">
              <a:solidFill>
                <a:srgbClr val="00007D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200" b="1" i="1" dirty="0">
                <a:solidFill>
                  <a:srgbClr val="FF0000"/>
                </a:solidFill>
                <a:latin typeface="+mn-lt"/>
              </a:rPr>
              <a:t>История экономики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учебник /</a:t>
            </a:r>
            <a:r>
              <a:rPr lang="ru-RU" altLang="ru-RU" sz="2200" i="1" dirty="0">
                <a:solidFill>
                  <a:srgbClr val="00007D"/>
                </a:solidFill>
                <a:latin typeface="+mn-lt"/>
              </a:rPr>
              <a:t> </a:t>
            </a:r>
            <a:r>
              <a:rPr lang="ru-RU" altLang="ru-RU" sz="2200" i="1" dirty="0">
                <a:solidFill>
                  <a:srgbClr val="F43A3E"/>
                </a:solidFill>
                <a:latin typeface="+mn-lt"/>
              </a:rPr>
              <a:t>А. Б. Кондратьев, С. П. Ерошкин, О. Б. Храмов, И. В. </a:t>
            </a:r>
            <a:r>
              <a:rPr lang="ru-RU" altLang="ru-RU" sz="2200" i="1" dirty="0" err="1">
                <a:solidFill>
                  <a:srgbClr val="F43A3E"/>
                </a:solidFill>
                <a:latin typeface="+mn-lt"/>
              </a:rPr>
              <a:t>Усков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– Москва : Наука, 2018. – 432 с</a:t>
            </a:r>
            <a:r>
              <a:rPr lang="ru-RU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  <a:r>
              <a:rPr lang="en-US" altLang="ru-RU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2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Текст : непосредственный.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>
              <a:solidFill>
                <a:srgbClr val="0000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73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981200" y="333375"/>
            <a:ext cx="8229600" cy="71818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ЗАГОЛОВОК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51460" y="1341439"/>
            <a:ext cx="11647169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endParaRPr lang="en-US" altLang="ru-RU" b="1" dirty="0" smtClean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C00000"/>
                </a:solidFill>
              </a:rPr>
              <a:t>              Выберите верный вариант: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00007D"/>
                </a:solidFill>
              </a:rPr>
              <a:t>1) </a:t>
            </a:r>
            <a:r>
              <a:rPr lang="ru-RU" altLang="ru-RU" sz="2000" b="1" dirty="0" smtClean="0">
                <a:solidFill>
                  <a:srgbClr val="00007D"/>
                </a:solidFill>
              </a:rPr>
              <a:t>Наумов И. Н., </a:t>
            </a:r>
            <a:r>
              <a:rPr lang="ru-RU" altLang="ru-RU" sz="2000" b="1" dirty="0" err="1" smtClean="0">
                <a:solidFill>
                  <a:srgbClr val="00007D"/>
                </a:solidFill>
              </a:rPr>
              <a:t>Ситникова</a:t>
            </a:r>
            <a:r>
              <a:rPr lang="ru-RU" altLang="ru-RU" sz="2000" b="1" dirty="0" smtClean="0">
                <a:solidFill>
                  <a:srgbClr val="00007D"/>
                </a:solidFill>
              </a:rPr>
              <a:t> О. И. </a:t>
            </a:r>
            <a:r>
              <a:rPr lang="ru-RU" altLang="ru-RU" sz="2000" dirty="0" smtClean="0">
                <a:solidFill>
                  <a:srgbClr val="00007D"/>
                </a:solidFill>
              </a:rPr>
              <a:t>История России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>
                <a:solidFill>
                  <a:srgbClr val="00007D"/>
                </a:solidFill>
              </a:rPr>
              <a:t> </a:t>
            </a:r>
            <a:r>
              <a:rPr lang="ru-RU" altLang="ru-RU" sz="2000" dirty="0" smtClean="0">
                <a:solidFill>
                  <a:srgbClr val="00007D"/>
                </a:solidFill>
              </a:rPr>
              <a:t>    ( </a:t>
            </a:r>
            <a:r>
              <a:rPr lang="en-US" altLang="ru-RU" sz="2000" dirty="0" smtClean="0">
                <a:solidFill>
                  <a:srgbClr val="00007D"/>
                </a:solidFill>
              </a:rPr>
              <a:t>IX-XIX</a:t>
            </a:r>
            <a:r>
              <a:rPr lang="ru-RU" altLang="ru-RU" sz="2000" dirty="0" smtClean="0">
                <a:solidFill>
                  <a:srgbClr val="00007D"/>
                </a:solidFill>
              </a:rPr>
              <a:t> вв.) / И. Н. Наумов, О. И. </a:t>
            </a:r>
            <a:r>
              <a:rPr lang="ru-RU" altLang="ru-RU" sz="2000" dirty="0" err="1" smtClean="0">
                <a:solidFill>
                  <a:srgbClr val="00007D"/>
                </a:solidFill>
              </a:rPr>
              <a:t>Ситникова</a:t>
            </a:r>
            <a:r>
              <a:rPr lang="ru-RU" altLang="ru-RU" sz="2000" dirty="0" smtClean="0">
                <a:solidFill>
                  <a:srgbClr val="00007D"/>
                </a:solidFill>
              </a:rPr>
              <a:t> …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00007D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00007D"/>
                </a:solidFill>
              </a:rPr>
              <a:t>2) </a:t>
            </a:r>
            <a:r>
              <a:rPr lang="ru-RU" altLang="ru-RU" sz="2000" b="1" dirty="0" smtClean="0">
                <a:solidFill>
                  <a:srgbClr val="00007D"/>
                </a:solidFill>
              </a:rPr>
              <a:t>И. Н. Наумов, О. И. </a:t>
            </a:r>
            <a:r>
              <a:rPr lang="ru-RU" altLang="ru-RU" sz="2000" b="1" dirty="0" err="1" smtClean="0">
                <a:solidFill>
                  <a:srgbClr val="00007D"/>
                </a:solidFill>
              </a:rPr>
              <a:t>Ситникова</a:t>
            </a:r>
            <a:r>
              <a:rPr lang="ru-RU" altLang="ru-RU" sz="2000" dirty="0">
                <a:solidFill>
                  <a:srgbClr val="00007D"/>
                </a:solidFill>
              </a:rPr>
              <a:t>. История России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>
                <a:solidFill>
                  <a:srgbClr val="00007D"/>
                </a:solidFill>
              </a:rPr>
              <a:t>     ( </a:t>
            </a:r>
            <a:r>
              <a:rPr lang="en-US" altLang="ru-RU" sz="2000" dirty="0">
                <a:solidFill>
                  <a:srgbClr val="00007D"/>
                </a:solidFill>
              </a:rPr>
              <a:t>IX-XIX</a:t>
            </a:r>
            <a:r>
              <a:rPr lang="ru-RU" altLang="ru-RU" sz="2000" dirty="0">
                <a:solidFill>
                  <a:srgbClr val="00007D"/>
                </a:solidFill>
              </a:rPr>
              <a:t> вв</a:t>
            </a:r>
            <a:r>
              <a:rPr lang="ru-RU" altLang="ru-RU" sz="2000" dirty="0" smtClean="0">
                <a:solidFill>
                  <a:srgbClr val="00007D"/>
                </a:solidFill>
              </a:rPr>
              <a:t>.) …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00007D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00007D"/>
                </a:solidFill>
              </a:rPr>
              <a:t>3) </a:t>
            </a:r>
            <a:r>
              <a:rPr lang="ru-RU" altLang="ru-RU" sz="2000" b="1" dirty="0" smtClean="0">
                <a:solidFill>
                  <a:srgbClr val="00007D"/>
                </a:solidFill>
              </a:rPr>
              <a:t>Наумов, И. </a:t>
            </a:r>
            <a:r>
              <a:rPr lang="ru-RU" altLang="ru-RU" sz="2000" b="1" dirty="0">
                <a:solidFill>
                  <a:srgbClr val="00007D"/>
                </a:solidFill>
              </a:rPr>
              <a:t>Н.</a:t>
            </a:r>
            <a:r>
              <a:rPr lang="ru-RU" altLang="ru-RU" sz="2000" dirty="0">
                <a:solidFill>
                  <a:srgbClr val="00007D"/>
                </a:solidFill>
              </a:rPr>
              <a:t> История </a:t>
            </a:r>
            <a:r>
              <a:rPr lang="ru-RU" altLang="ru-RU" sz="2000" dirty="0" smtClean="0">
                <a:solidFill>
                  <a:srgbClr val="00007D"/>
                </a:solidFill>
              </a:rPr>
              <a:t>России ( </a:t>
            </a:r>
            <a:r>
              <a:rPr lang="en-US" altLang="ru-RU" sz="2000" dirty="0">
                <a:solidFill>
                  <a:srgbClr val="00007D"/>
                </a:solidFill>
              </a:rPr>
              <a:t>IX-XIX</a:t>
            </a:r>
            <a:r>
              <a:rPr lang="ru-RU" altLang="ru-RU" sz="2000" dirty="0">
                <a:solidFill>
                  <a:srgbClr val="00007D"/>
                </a:solidFill>
              </a:rPr>
              <a:t> вв</a:t>
            </a:r>
            <a:r>
              <a:rPr lang="ru-RU" altLang="ru-RU" sz="2000" dirty="0" smtClean="0">
                <a:solidFill>
                  <a:srgbClr val="00007D"/>
                </a:solidFill>
              </a:rPr>
              <a:t>.) / 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>
                <a:solidFill>
                  <a:srgbClr val="00007D"/>
                </a:solidFill>
              </a:rPr>
              <a:t> </a:t>
            </a:r>
            <a:r>
              <a:rPr lang="ru-RU" altLang="ru-RU" sz="2000" dirty="0" smtClean="0">
                <a:solidFill>
                  <a:srgbClr val="00007D"/>
                </a:solidFill>
              </a:rPr>
              <a:t>    И</a:t>
            </a:r>
            <a:r>
              <a:rPr lang="ru-RU" altLang="ru-RU" sz="2000" dirty="0">
                <a:solidFill>
                  <a:srgbClr val="00007D"/>
                </a:solidFill>
              </a:rPr>
              <a:t>. Н. Наумов, О. И. </a:t>
            </a:r>
            <a:r>
              <a:rPr lang="ru-RU" altLang="ru-RU" sz="2000" dirty="0" err="1">
                <a:solidFill>
                  <a:srgbClr val="00007D"/>
                </a:solidFill>
              </a:rPr>
              <a:t>Ситникова</a:t>
            </a:r>
            <a:r>
              <a:rPr lang="ru-RU" altLang="ru-RU" sz="2000" dirty="0">
                <a:solidFill>
                  <a:srgbClr val="00007D"/>
                </a:solidFill>
              </a:rPr>
              <a:t> …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>
              <a:solidFill>
                <a:srgbClr val="0000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3"/>
          <a:stretch/>
        </p:blipFill>
        <p:spPr>
          <a:xfrm>
            <a:off x="6511102" y="2403635"/>
            <a:ext cx="5516372" cy="327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655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981200" y="333375"/>
            <a:ext cx="8229600" cy="71818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ЗАГОЛОВОК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2870" y="1341439"/>
            <a:ext cx="1179576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endParaRPr lang="en-US" altLang="ru-RU" b="1" dirty="0" smtClean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>
                <a:solidFill>
                  <a:srgbClr val="C00000"/>
                </a:solidFill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</a:rPr>
              <a:t>              Выберите </a:t>
            </a:r>
            <a:r>
              <a:rPr lang="ru-RU" altLang="ru-RU" sz="2000" dirty="0">
                <a:solidFill>
                  <a:srgbClr val="C00000"/>
                </a:solidFill>
              </a:rPr>
              <a:t>верный вариант :</a:t>
            </a:r>
            <a:endParaRPr lang="ru-RU" alt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00007D"/>
                </a:solidFill>
              </a:rPr>
              <a:t>1) </a:t>
            </a:r>
            <a:r>
              <a:rPr lang="ru-RU" altLang="ru-RU" sz="2000" b="1" dirty="0" smtClean="0">
                <a:solidFill>
                  <a:srgbClr val="00007D"/>
                </a:solidFill>
              </a:rPr>
              <a:t>Данильченко, С. Л. </a:t>
            </a:r>
            <a:r>
              <a:rPr lang="ru-RU" altLang="ru-RU" sz="2000" dirty="0" smtClean="0">
                <a:solidFill>
                  <a:srgbClr val="00007D"/>
                </a:solidFill>
              </a:rPr>
              <a:t>Научно-методическое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00007D"/>
                </a:solidFill>
              </a:rPr>
              <a:t>сопровождение учебного курса «история России»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>
                <a:solidFill>
                  <a:srgbClr val="00007D"/>
                </a:solidFill>
              </a:rPr>
              <a:t>в</a:t>
            </a:r>
            <a:r>
              <a:rPr lang="ru-RU" altLang="ru-RU" sz="2000" dirty="0" smtClean="0">
                <a:solidFill>
                  <a:srgbClr val="00007D"/>
                </a:solidFill>
              </a:rPr>
              <a:t> российских вузах / С. Л. Данильченко, А. В. 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00007D"/>
                </a:solidFill>
              </a:rPr>
              <a:t>Рябцев, Д. Б. </a:t>
            </a:r>
            <a:r>
              <a:rPr lang="ru-RU" altLang="ru-RU" sz="2000" dirty="0" err="1" smtClean="0">
                <a:solidFill>
                  <a:srgbClr val="00007D"/>
                </a:solidFill>
              </a:rPr>
              <a:t>Татарков</a:t>
            </a:r>
            <a:r>
              <a:rPr lang="ru-RU" altLang="ru-RU" sz="2000" dirty="0" smtClean="0">
                <a:solidFill>
                  <a:srgbClr val="00007D"/>
                </a:solidFill>
              </a:rPr>
              <a:t>, В. В. </a:t>
            </a:r>
            <a:r>
              <a:rPr lang="ru-RU" altLang="ru-RU" sz="2000" dirty="0" err="1" smtClean="0">
                <a:solidFill>
                  <a:srgbClr val="00007D"/>
                </a:solidFill>
              </a:rPr>
              <a:t>Хапаев</a:t>
            </a:r>
            <a:r>
              <a:rPr lang="ru-RU" altLang="ru-RU" sz="2000" dirty="0" smtClean="0">
                <a:solidFill>
                  <a:srgbClr val="00007D"/>
                </a:solidFill>
              </a:rPr>
              <a:t>, С. Н. 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err="1" smtClean="0">
                <a:solidFill>
                  <a:srgbClr val="00007D"/>
                </a:solidFill>
              </a:rPr>
              <a:t>Шкарубо</a:t>
            </a:r>
            <a:r>
              <a:rPr lang="ru-RU" altLang="ru-RU" sz="2000" dirty="0" smtClean="0">
                <a:solidFill>
                  <a:srgbClr val="00007D"/>
                </a:solidFill>
              </a:rPr>
              <a:t> …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00007D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>
                <a:solidFill>
                  <a:srgbClr val="00007D"/>
                </a:solidFill>
              </a:rPr>
              <a:t>2) </a:t>
            </a:r>
            <a:r>
              <a:rPr lang="ru-RU" altLang="ru-RU" sz="2000" b="1" dirty="0" smtClean="0">
                <a:solidFill>
                  <a:srgbClr val="00007D"/>
                </a:solidFill>
              </a:rPr>
              <a:t>Научно-методическое сопровождение 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rgbClr val="00007D"/>
                </a:solidFill>
              </a:rPr>
              <a:t>учебного курса </a:t>
            </a:r>
            <a:r>
              <a:rPr lang="ru-RU" altLang="ru-RU" sz="2000" b="1" dirty="0">
                <a:solidFill>
                  <a:srgbClr val="00007D"/>
                </a:solidFill>
              </a:rPr>
              <a:t>«история </a:t>
            </a:r>
            <a:r>
              <a:rPr lang="ru-RU" altLang="ru-RU" sz="2000" b="1" dirty="0" smtClean="0">
                <a:solidFill>
                  <a:srgbClr val="00007D"/>
                </a:solidFill>
              </a:rPr>
              <a:t>России» в </a:t>
            </a:r>
            <a:r>
              <a:rPr lang="ru-RU" altLang="ru-RU" sz="2000" b="1" dirty="0">
                <a:solidFill>
                  <a:srgbClr val="00007D"/>
                </a:solidFill>
              </a:rPr>
              <a:t>российских </a:t>
            </a:r>
            <a:endParaRPr lang="ru-RU" altLang="ru-RU" sz="2000" b="1" dirty="0" smtClean="0">
              <a:solidFill>
                <a:srgbClr val="00007D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rgbClr val="00007D"/>
                </a:solidFill>
              </a:rPr>
              <a:t>вузах</a:t>
            </a:r>
            <a:r>
              <a:rPr lang="ru-RU" altLang="ru-RU" sz="2000" dirty="0" smtClean="0">
                <a:solidFill>
                  <a:srgbClr val="00007D"/>
                </a:solidFill>
              </a:rPr>
              <a:t> / </a:t>
            </a:r>
            <a:r>
              <a:rPr lang="ru-RU" altLang="ru-RU" sz="2000" dirty="0">
                <a:solidFill>
                  <a:srgbClr val="00007D"/>
                </a:solidFill>
              </a:rPr>
              <a:t>С. Л. Данильченко, А. В. </a:t>
            </a:r>
            <a:r>
              <a:rPr lang="ru-RU" altLang="ru-RU" sz="2000" dirty="0" smtClean="0">
                <a:solidFill>
                  <a:srgbClr val="00007D"/>
                </a:solidFill>
              </a:rPr>
              <a:t>Рябцев</a:t>
            </a:r>
            <a:r>
              <a:rPr lang="ru-RU" altLang="ru-RU" sz="2000" dirty="0">
                <a:solidFill>
                  <a:srgbClr val="00007D"/>
                </a:solidFill>
              </a:rPr>
              <a:t>, Д. Б. </a:t>
            </a:r>
            <a:endParaRPr lang="ru-RU" altLang="ru-RU" sz="2000" dirty="0" smtClean="0">
              <a:solidFill>
                <a:srgbClr val="00007D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err="1" smtClean="0">
                <a:solidFill>
                  <a:srgbClr val="00007D"/>
                </a:solidFill>
              </a:rPr>
              <a:t>Татарков</a:t>
            </a:r>
            <a:r>
              <a:rPr lang="ru-RU" altLang="ru-RU" sz="2000" dirty="0" smtClean="0">
                <a:solidFill>
                  <a:srgbClr val="00007D"/>
                </a:solidFill>
              </a:rPr>
              <a:t> </a:t>
            </a:r>
            <a:r>
              <a:rPr lang="en-US" altLang="ru-RU" sz="2000" dirty="0" smtClean="0">
                <a:solidFill>
                  <a:srgbClr val="00007D"/>
                </a:solidFill>
              </a:rPr>
              <a:t>[</a:t>
            </a:r>
            <a:r>
              <a:rPr lang="ru-RU" altLang="ru-RU" sz="2000" dirty="0" smtClean="0">
                <a:solidFill>
                  <a:srgbClr val="00007D"/>
                </a:solidFill>
              </a:rPr>
              <a:t>и др.</a:t>
            </a:r>
            <a:r>
              <a:rPr lang="en-US" altLang="ru-RU" sz="2000" dirty="0" smtClean="0">
                <a:solidFill>
                  <a:srgbClr val="00007D"/>
                </a:solidFill>
              </a:rPr>
              <a:t>]</a:t>
            </a:r>
            <a:r>
              <a:rPr lang="ru-RU" altLang="ru-RU" sz="2000" dirty="0" smtClean="0">
                <a:solidFill>
                  <a:srgbClr val="00007D"/>
                </a:solidFill>
              </a:rPr>
              <a:t> … 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00007D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>
              <a:solidFill>
                <a:srgbClr val="0000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5" b="6140"/>
          <a:stretch/>
        </p:blipFill>
        <p:spPr>
          <a:xfrm>
            <a:off x="6401154" y="1840231"/>
            <a:ext cx="5646065" cy="377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716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1312</TotalTime>
  <Words>2240</Words>
  <Application>Microsoft Office PowerPoint</Application>
  <PresentationFormat>Широкоэкранный</PresentationFormat>
  <Paragraphs>225</Paragraphs>
  <Slides>23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Microsoft YaHei</vt:lpstr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Оформление  научно-справочного аппарата курсовой  и ВК работ</vt:lpstr>
      <vt:lpstr>Методические материалы</vt:lpstr>
      <vt:lpstr>Нормативная база</vt:lpstr>
      <vt:lpstr>ГОСТ Р 7.0.100-2018</vt:lpstr>
      <vt:lpstr>Презентация PowerPoint</vt:lpstr>
      <vt:lpstr>Работа с источником информации</vt:lpstr>
      <vt:lpstr>Презентация PowerPoint</vt:lpstr>
      <vt:lpstr>Презентация PowerPoint</vt:lpstr>
      <vt:lpstr>Презентация PowerPoint</vt:lpstr>
      <vt:lpstr>Основное заглавие</vt:lpstr>
      <vt:lpstr>Презентация PowerPoint</vt:lpstr>
      <vt:lpstr>Презентация PowerPoint</vt:lpstr>
      <vt:lpstr>Презентация PowerPoint</vt:lpstr>
      <vt:lpstr>Сведения об издании (основные и дополнительные)</vt:lpstr>
      <vt:lpstr>Место публикации (первое и последующие)</vt:lpstr>
      <vt:lpstr>Имя издателя, производителя и/или распространителя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 научно-справочного аппарата курсовой  и ВК работ</dc:title>
  <dc:creator>ibo</dc:creator>
  <cp:lastModifiedBy>ibo</cp:lastModifiedBy>
  <cp:revision>59</cp:revision>
  <dcterms:created xsi:type="dcterms:W3CDTF">2023-03-09T11:00:39Z</dcterms:created>
  <dcterms:modified xsi:type="dcterms:W3CDTF">2023-04-04T10:27:40Z</dcterms:modified>
</cp:coreProperties>
</file>