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7" r:id="rId2"/>
    <p:sldId id="258" r:id="rId3"/>
    <p:sldId id="260" r:id="rId4"/>
    <p:sldId id="265" r:id="rId5"/>
    <p:sldId id="261" r:id="rId6"/>
    <p:sldId id="262" r:id="rId7"/>
    <p:sldId id="269" r:id="rId8"/>
    <p:sldId id="263" r:id="rId9"/>
    <p:sldId id="270" r:id="rId10"/>
    <p:sldId id="264" r:id="rId11"/>
    <p:sldId id="271" r:id="rId12"/>
    <p:sldId id="266" r:id="rId13"/>
    <p:sldId id="267" r:id="rId14"/>
    <p:sldId id="268" r:id="rId15"/>
    <p:sldId id="272" r:id="rId16"/>
    <p:sldId id="273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D6D6D-15D6-44B1-AFCE-CE47D572C13B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26752-E0BB-44F9-BC49-1683F5A9B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6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1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4/10/2023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library.ru/download/elibrary_48315823_693217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nilc.ru/journ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yberleninka.ru/article/n/problema-formirovaniya-kultury-tsveta-u-rebenka/view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jpps.susu.ru/jpps/ru/article/view/8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arsstat.bibl@volsu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Оформление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научно-справочного аппарата курсовой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ВК работ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663440"/>
            <a:ext cx="7891272" cy="16916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Часть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Библиографическое описание составной части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ресурса (аналитическое описание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ГОСТ Р 7.0.100-2018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ru-RU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Научная библиотека им. О. В. Иншакова</a:t>
            </a:r>
            <a:endParaRPr lang="ru-RU" sz="1600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/>
          <a:stretch/>
        </p:blipFill>
        <p:spPr>
          <a:xfrm>
            <a:off x="9570115" y="1474470"/>
            <a:ext cx="1304229" cy="5383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690" y="221742"/>
            <a:ext cx="7440930" cy="8869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Примечание</a:t>
            </a: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5555" y="663462"/>
            <a:ext cx="4660235" cy="595679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Область становится обязательной при описании электронного ресурса удаленного доступа.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Может включать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электронный адрес составной части ресурса, дату обращения, дату публикации, режим доступа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 algn="ctr">
              <a:defRPr/>
            </a:pPr>
            <a:endParaRPr lang="ru-RU" b="1" dirty="0">
              <a:solidFill>
                <a:srgbClr val="00339A"/>
              </a:solidFill>
              <a:latin typeface="+mj-lt"/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Примеры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0" indent="0" algn="just">
              <a:buNone/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Сибирский психологический журнал.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20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22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 №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83.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 С.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6-19. </a:t>
            </a:r>
            <a:r>
              <a:rPr lang="ru-RU" i="1" dirty="0">
                <a:solidFill>
                  <a:srgbClr val="FF0000"/>
                </a:solidFill>
                <a:latin typeface="+mj-lt"/>
              </a:rPr>
              <a:t>– URL: </a:t>
            </a:r>
            <a:r>
              <a:rPr lang="en-US" i="1" dirty="0">
                <a:solidFill>
                  <a:srgbClr val="FF0000"/>
                </a:solidFill>
                <a:latin typeface="+mj-lt"/>
                <a:hlinkClick r:id="rId2"/>
              </a:rPr>
              <a:t>https://</a:t>
            </a:r>
            <a:r>
              <a:rPr lang="en-US" i="1" dirty="0" smtClean="0">
                <a:solidFill>
                  <a:srgbClr val="FF0000"/>
                </a:solidFill>
                <a:latin typeface="+mj-lt"/>
                <a:hlinkClick r:id="rId2"/>
              </a:rPr>
              <a:t>elibrary.ru/download/elibrary_48315823_69321725.pdf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 (дата </a:t>
            </a:r>
            <a:r>
              <a:rPr lang="ru-RU" i="1" dirty="0">
                <a:solidFill>
                  <a:srgbClr val="FF0000"/>
                </a:solidFill>
                <a:latin typeface="+mj-lt"/>
              </a:rPr>
              <a:t>обращения: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30.03.2023). – Режим доступа: для зарегистрированных пользователей.</a:t>
            </a:r>
          </a:p>
          <a:p>
            <a:pPr marL="0" indent="0" algn="just">
              <a:buNone/>
              <a:defRPr/>
            </a:pPr>
            <a:endParaRPr lang="ru-RU" i="1" dirty="0">
              <a:solidFill>
                <a:srgbClr val="00339A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5"/>
          <a:stretch/>
        </p:blipFill>
        <p:spPr>
          <a:xfrm>
            <a:off x="197515" y="2693363"/>
            <a:ext cx="6958769" cy="309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2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690" y="221742"/>
            <a:ext cx="7440930" cy="8869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Примечание</a:t>
            </a: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5" y="729756"/>
            <a:ext cx="11844918" cy="5956794"/>
          </a:xfrm>
        </p:spPr>
        <p:txBody>
          <a:bodyPr>
            <a:normAutofit/>
          </a:bodyPr>
          <a:lstStyle/>
          <a:p>
            <a:pPr marL="0" indent="0" algn="ctr">
              <a:defRPr/>
            </a:pPr>
            <a:endParaRPr lang="ru-RU" b="1" dirty="0">
              <a:solidFill>
                <a:srgbClr val="00339A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Теория и практика каталогизации и поиска библиотечных ресурсов : электронный журнал. – URL: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j-lt"/>
                <a:hlinkClick r:id="rId2"/>
              </a:rPr>
              <a:t>http://www.nilc.ru/journal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hlinkClick r:id="rId2"/>
              </a:rPr>
              <a:t>/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 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i="1" dirty="0">
                <a:solidFill>
                  <a:srgbClr val="FF0000"/>
                </a:solidFill>
                <a:latin typeface="+mj-lt"/>
              </a:rPr>
              <a:t>Дата публикации: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16 марта 2022</a:t>
            </a:r>
            <a:r>
              <a:rPr lang="ru-RU" i="1" dirty="0" smtClean="0">
                <a:solidFill>
                  <a:srgbClr val="00339A"/>
                </a:solidFill>
                <a:latin typeface="+mj-lt"/>
              </a:rPr>
              <a:t>.</a:t>
            </a:r>
            <a:endParaRPr lang="ru-RU" i="1" dirty="0">
              <a:solidFill>
                <a:srgbClr val="00339A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90" y="2243269"/>
            <a:ext cx="7664443" cy="444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Кольцо 6"/>
          <p:cNvSpPr/>
          <p:nvPr/>
        </p:nvSpPr>
        <p:spPr>
          <a:xfrm>
            <a:off x="1360170" y="5520690"/>
            <a:ext cx="5143500" cy="411480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88752" cy="112699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Примеры библиографических записей</a:t>
            </a:r>
            <a:r>
              <a:rPr lang="ru-RU" altLang="ru-RU" dirty="0">
                <a:solidFill>
                  <a:srgbClr val="666699"/>
                </a:solidFill>
              </a:rPr>
              <a:t/>
            </a:r>
            <a:br>
              <a:rPr lang="ru-RU" altLang="ru-RU" dirty="0">
                <a:solidFill>
                  <a:srgbClr val="666699"/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610" y="1428750"/>
            <a:ext cx="11487150" cy="5166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Составные части ресурсов</a:t>
            </a:r>
            <a:endParaRPr lang="ru-RU" altLang="ru-RU" sz="18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Статья, раздел из монографического издания</a:t>
            </a:r>
            <a:endParaRPr lang="ru-RU" altLang="ru-RU" sz="18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altLang="ru-RU" sz="1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Калинина, Г. П.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Развитие научно-методической работы в Книжной палате / Г. П. Калинина, В. П.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Смирнова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//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Российская книжная палата: славное прошлое и надежное будущее : материалы научно-методической конференции к 100-летию РКП / Информационное телеграфное агентство России (ИТАР-ТАСС), филиал «Российская книжная палата» ; под общей редакцией К. М. Сухорукова. –</a:t>
            </a:r>
            <a:r>
              <a:rPr lang="ru-RU" alt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Москва, 2017. – С. 61–78</a:t>
            </a:r>
            <a:r>
              <a:rPr lang="ru-RU" altLang="ru-RU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altLang="ru-RU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Василенко, И. В.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"Простой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" человек как конструктор социальной реальности / И. В.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Василенко //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Встреча с простотой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 коллективная монография /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 ред. О. В. Иншакова ; Рос. акад. наук ; </a:t>
            </a:r>
            <a:r>
              <a:rPr lang="ru-RU" altLang="ru-RU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Волгогр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 гос. ун-т. - Волгоград, 2006. - 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Гл. 22. - С. 484-502</a:t>
            </a:r>
            <a:r>
              <a:rPr lang="ru-RU" alt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28600"/>
            <a:ext cx="10058400" cy="14973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Примеры библиографических записей</a:t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180" y="1451610"/>
            <a:ext cx="11441430" cy="5154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Составные части ресурсов</a:t>
            </a:r>
            <a:endParaRPr lang="ru-RU" altLang="ru-RU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i="1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Статья из журнала</a:t>
            </a:r>
            <a:endParaRPr lang="ru-RU" altLang="ru-RU" i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Скрипник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К. Д.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Лингвистический поворот и философия языка Дж. Локка: интерпретации, комментарии, теоретические источники / К. Д. </a:t>
            </a:r>
            <a:r>
              <a:rPr lang="ru-RU" alt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Скрипник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//</a:t>
            </a:r>
            <a:r>
              <a:rPr lang="ru-RU" altLang="ru-RU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Вестник Удмуртского университета. Серия: Философия. Психология. Педагогика. – 2017. – Т. 27, </a:t>
            </a:r>
            <a:r>
              <a:rPr lang="ru-RU" altLang="ru-RU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вып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2. – С. 139–146</a:t>
            </a:r>
            <a:r>
              <a:rPr lang="ru-RU" altLang="ru-RU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altLang="ru-RU" i="1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Статья </a:t>
            </a:r>
            <a:r>
              <a:rPr lang="ru-RU" altLang="ru-RU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из </a:t>
            </a:r>
            <a:r>
              <a:rPr lang="ru-RU" altLang="ru-RU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газеты</a:t>
            </a:r>
            <a:endParaRPr lang="ru-RU" altLang="ru-RU" i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Иванцова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Е. А.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"Мошка – показатель относительной экологической чистоты местности" / Елена Анатольевна Иванцова ; беседовала Ольга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Поплавская // 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Форум. – 2018. – № 3 (196). – 22 марта. – С. 3.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4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41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Примеры библиографических записей</a:t>
            </a:r>
            <a:r>
              <a:rPr lang="ru-RU" altLang="ru-RU" dirty="0">
                <a:solidFill>
                  <a:srgbClr val="666699"/>
                </a:solidFill>
              </a:rPr>
              <a:t/>
            </a:r>
            <a:br>
              <a:rPr lang="ru-RU" altLang="ru-RU" dirty="0">
                <a:solidFill>
                  <a:srgbClr val="666699"/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428750"/>
            <a:ext cx="11510010" cy="4743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Составные части ресурсов</a:t>
            </a:r>
            <a:endParaRPr lang="ru-RU" altLang="ru-RU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Электронная версия печатной статьи</a:t>
            </a:r>
            <a:endParaRPr lang="ru-RU" altLang="ru-RU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Московская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А. А.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Между социальным и экономическим благом: конфликт проектов легитимации социального предпринимательства в России / А. А. Московская, А. А. </a:t>
            </a:r>
            <a:r>
              <a:rPr lang="ru-RU" altLang="ru-RU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Берендяев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А. Ю. Москвина. 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Текст : электронный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// Мониторинг общественного мнения : экономические и социальные перемены. – 2017. – № 6. – С. 31–35. 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URL: https://wciom.ru/fileadmin/file/monitoring/2017/142/2017_142_02_Moskovskaya.pdf (дата обращения: </a:t>
            </a:r>
            <a:r>
              <a:rPr lang="ru-RU" altLang="ru-RU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11.03.2023).</a:t>
            </a:r>
            <a:endParaRPr lang="ru-RU" alt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690" y="221742"/>
            <a:ext cx="7440930" cy="8869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Примечание</a:t>
            </a: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261" y="617220"/>
            <a:ext cx="5417818" cy="614934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Выберите верный вариант:</a:t>
            </a:r>
          </a:p>
          <a:p>
            <a:pPr marL="0" indent="0" algn="ctr">
              <a:buNone/>
              <a:defRPr/>
            </a:pPr>
            <a:endParaRPr lang="ru-RU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AutoNum type="arabicParenR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КиберЛенинка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–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URL: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cyberleninka.ru/article/n/problema-formirovaniya-kultury-tsveta-u-rebenka/viewer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(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дата обращения: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05.04.2023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).</a:t>
            </a:r>
          </a:p>
          <a:p>
            <a:pPr marL="457200" indent="-457200">
              <a:buAutoNum type="arabicParenR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Инновационная наука. – 2022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–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№ 3. –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URL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cyberleninka.ru/article/n/problema-formirovaniya-kultury-tsveta-u-rebenka/viewer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(дата обращения: 05.04.2023).</a:t>
            </a:r>
          </a:p>
          <a:p>
            <a:pPr marL="457200" indent="-457200">
              <a:buAutoNum type="arabicParenR"/>
              <a:defRPr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Инновационная наука. – 2022. –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№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3. – URL: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cyberleninka.ru/article/n/problema-formirovaniya-kultury-tsveta-u-rebenka/viewer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–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Дата публикации: 05.04.2023.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>
              <a:buAutoNum type="arabicParenR"/>
              <a:defRPr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 algn="ctr">
              <a:buAutoNum type="arabicParenR"/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  <a:defRPr/>
            </a:pPr>
            <a:endParaRPr lang="ru-RU" sz="1800" i="1" dirty="0">
              <a:solidFill>
                <a:srgbClr val="00339A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1200150"/>
            <a:ext cx="6225020" cy="485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690" y="221742"/>
            <a:ext cx="7440930" cy="8869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Примечание</a:t>
            </a: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261" y="617220"/>
            <a:ext cx="5417818" cy="614934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Выберите верный вариант:</a:t>
            </a:r>
          </a:p>
          <a:p>
            <a:pPr marL="0" indent="0">
              <a:buNone/>
              <a:defRPr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 algn="ctr">
              <a:buAutoNum type="arabicParenR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 Психология. Психофизиология. – 2022. – Т. 15, № 4. –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URL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jpps.susu.ru/jpps/ru/article/view/801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– Дата публикации: 29 декабря 2022.</a:t>
            </a:r>
          </a:p>
          <a:p>
            <a:pPr marL="457200" indent="-457200" algn="ctr">
              <a:buAutoNum type="arabicParenR"/>
              <a:defRPr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Психология. Психофизиология. – 2022. – Т. 15, № 4. – URL: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jpps.susu.ru/jpps/ru/article/view/801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(дата обращения: 05.04.2023).</a:t>
            </a:r>
          </a:p>
          <a:p>
            <a:pPr marL="457200" indent="-457200" algn="ctr">
              <a:buAutoNum type="arabicParenR"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Психология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Психофизиология. – 2022. – Т. 15, № 4. – URL: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jpps.susu.ru/jpps/ru/article/view/801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Дата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обращения: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29 декабря 2022.</a:t>
            </a:r>
          </a:p>
          <a:p>
            <a:pPr marL="457200" indent="-457200" algn="ctr">
              <a:buAutoNum type="arabicParenR"/>
              <a:defRPr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457200" indent="-457200" algn="ctr">
              <a:buAutoNum type="arabicParenR"/>
              <a:defRPr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  <a:defRPr/>
            </a:pPr>
            <a:endParaRPr lang="ru-RU" sz="1800" i="1" dirty="0">
              <a:solidFill>
                <a:srgbClr val="00339A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970738"/>
            <a:ext cx="6069007" cy="538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1200150"/>
            <a:ext cx="2731770" cy="22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249" y="2518407"/>
            <a:ext cx="2071080" cy="45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367332" y="6309361"/>
            <a:ext cx="209206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410" y="1225296"/>
            <a:ext cx="6289705" cy="35204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8379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Контакты: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Виноградова Наталья Николаевна – зав. научно-библиографическим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отделом (4-03 М)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Тел.: (8442) 47-60-36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Email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marsstat.bibl@volsu.ru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1285" y="0"/>
            <a:ext cx="1304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7128" y="811530"/>
            <a:ext cx="9811512" cy="3934206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>
                <a:solidFill>
                  <a:srgbClr val="00007D"/>
                </a:solidFill>
              </a:rPr>
              <a:t/>
            </a:r>
            <a:br>
              <a:rPr lang="ru-RU" altLang="ru-RU" sz="4000" dirty="0" smtClean="0">
                <a:solidFill>
                  <a:srgbClr val="00007D"/>
                </a:solidFill>
              </a:rPr>
            </a:br>
            <a:r>
              <a:rPr lang="ru-RU" altLang="ru-RU" sz="4000" dirty="0">
                <a:solidFill>
                  <a:srgbClr val="00007D"/>
                </a:solidFill>
              </a:rPr>
              <a:t/>
            </a:r>
            <a:br>
              <a:rPr lang="ru-RU" altLang="ru-RU" sz="4000" dirty="0">
                <a:solidFill>
                  <a:srgbClr val="00007D"/>
                </a:solidFill>
              </a:rPr>
            </a:br>
            <a:r>
              <a:rPr lang="ru-RU" altLang="ru-RU" sz="4000" dirty="0" smtClean="0">
                <a:solidFill>
                  <a:srgbClr val="00007D"/>
                </a:solidFill>
              </a:rPr>
              <a:t/>
            </a:r>
            <a:br>
              <a:rPr lang="ru-RU" altLang="ru-RU" sz="4000" dirty="0" smtClean="0">
                <a:solidFill>
                  <a:srgbClr val="00007D"/>
                </a:solidFill>
              </a:rPr>
            </a:br>
            <a:r>
              <a:rPr lang="ru-RU" altLang="ru-RU" sz="4000" dirty="0">
                <a:solidFill>
                  <a:srgbClr val="00007D"/>
                </a:solidFill>
              </a:rPr>
              <a:t/>
            </a:r>
            <a:br>
              <a:rPr lang="ru-RU" altLang="ru-RU" sz="4000" dirty="0">
                <a:solidFill>
                  <a:srgbClr val="00007D"/>
                </a:solidFill>
              </a:rPr>
            </a:br>
            <a: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</a:rPr>
              <a:t>Сведения </a:t>
            </a: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о составной части ресурса </a:t>
            </a:r>
            <a:r>
              <a:rPr lang="ru-RU" altLang="ru-RU" sz="4000" dirty="0">
                <a:solidFill>
                  <a:srgbClr val="FF0000"/>
                </a:solidFill>
              </a:rPr>
              <a:t>//</a:t>
            </a:r>
            <a:r>
              <a:rPr lang="ru-RU" altLang="ru-RU" sz="4000" dirty="0">
                <a:solidFill>
                  <a:srgbClr val="00007D"/>
                </a:solidFill>
              </a:rPr>
              <a:t> </a:t>
            </a: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Сведения об идентифицирующем ресурсе</a:t>
            </a:r>
            <a:r>
              <a:rPr lang="ru-RU" altLang="ru-RU" sz="4000" dirty="0">
                <a:solidFill>
                  <a:srgbClr val="FF0000"/>
                </a:solidFill>
              </a:rPr>
              <a:t>. – </a:t>
            </a: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Сведения о местоположении составной части в ресурсе</a:t>
            </a:r>
            <a:r>
              <a:rPr lang="ru-RU" altLang="ru-RU" sz="4000" dirty="0">
                <a:solidFill>
                  <a:srgbClr val="FF0000"/>
                </a:solidFill>
              </a:rPr>
              <a:t>. –</a:t>
            </a:r>
            <a:r>
              <a:rPr lang="ru-RU" altLang="ru-RU" sz="4000" dirty="0">
                <a:solidFill>
                  <a:srgbClr val="00007D"/>
                </a:solidFill>
              </a:rPr>
              <a:t> </a:t>
            </a: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Примечания</a:t>
            </a:r>
            <a:r>
              <a:rPr lang="ru-RU" altLang="ru-RU" sz="4000" dirty="0">
                <a:solidFill>
                  <a:srgbClr val="FF0000"/>
                </a:solidFill>
              </a:rPr>
              <a:t>.</a:t>
            </a: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34340" y="5394960"/>
            <a:ext cx="11452860" cy="1188720"/>
          </a:xfrm>
        </p:spPr>
        <p:txBody>
          <a:bodyPr>
            <a:normAutofit fontScale="92500"/>
          </a:bodyPr>
          <a:lstStyle/>
          <a:p>
            <a:pPr algn="ctr"/>
            <a:r>
              <a:rPr lang="ru-RU" altLang="ru-RU" sz="5200" b="1" dirty="0">
                <a:solidFill>
                  <a:srgbClr val="002060"/>
                </a:solidFill>
                <a:latin typeface="+mj-lt"/>
              </a:rPr>
              <a:t>Схема аналитического описания</a:t>
            </a: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" y="1853687"/>
            <a:ext cx="3641139" cy="496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664862"/>
            <a:ext cx="6617970" cy="50559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altLang="ru-RU" b="1" i="1" dirty="0">
                <a:solidFill>
                  <a:srgbClr val="00339A"/>
                </a:solidFill>
              </a:rPr>
              <a:t>Сведения о составной части ресурса</a:t>
            </a:r>
          </a:p>
          <a:p>
            <a:pPr marL="0" indent="0"/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Заголовок: </a:t>
            </a:r>
            <a:r>
              <a:rPr lang="ru-RU" altLang="ru-RU" dirty="0" smtClean="0">
                <a:solidFill>
                  <a:srgbClr val="FF0000"/>
                </a:solidFill>
              </a:rPr>
              <a:t>Виноградова, Н. Н.</a:t>
            </a:r>
            <a:endParaRPr lang="ru-RU" altLang="ru-RU" dirty="0">
              <a:solidFill>
                <a:srgbClr val="FF0000"/>
              </a:solidFill>
            </a:endParaRPr>
          </a:p>
          <a:p>
            <a:pPr marL="0" indent="0"/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Основное заглавие: </a:t>
            </a:r>
            <a:r>
              <a:rPr lang="ru-RU" altLang="ru-RU" dirty="0" smtClean="0">
                <a:solidFill>
                  <a:srgbClr val="FF0000"/>
                </a:solidFill>
              </a:rPr>
              <a:t>Коронация Александра </a:t>
            </a:r>
            <a:r>
              <a:rPr lang="en-US" altLang="ru-RU" dirty="0" smtClean="0">
                <a:solidFill>
                  <a:srgbClr val="FF0000"/>
                </a:solidFill>
              </a:rPr>
              <a:t>II</a:t>
            </a:r>
            <a:r>
              <a:rPr lang="ru-RU" altLang="ru-RU" dirty="0" smtClean="0">
                <a:solidFill>
                  <a:srgbClr val="FF0000"/>
                </a:solidFill>
              </a:rPr>
              <a:t>: образ власти глазами современников</a:t>
            </a:r>
          </a:p>
          <a:p>
            <a:pPr marL="0" indent="0"/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</a:rPr>
              <a:t>Сведения, относящиеся к заглавию: </a:t>
            </a:r>
            <a:r>
              <a:rPr lang="ru-RU" altLang="ru-RU" dirty="0" smtClean="0">
                <a:solidFill>
                  <a:srgbClr val="FF0000"/>
                </a:solidFill>
              </a:rPr>
              <a:t>(на основе анализа материалов прессы)</a:t>
            </a:r>
            <a:endParaRPr lang="ru-RU" altLang="ru-RU" dirty="0">
              <a:solidFill>
                <a:srgbClr val="FF0000"/>
              </a:solidFill>
            </a:endParaRPr>
          </a:p>
          <a:p>
            <a:pPr marL="0" indent="0"/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Сведения об ответственности: </a:t>
            </a:r>
            <a:r>
              <a:rPr lang="ru-RU" altLang="ru-RU" dirty="0" smtClean="0">
                <a:solidFill>
                  <a:srgbClr val="FF0000"/>
                </a:solidFill>
              </a:rPr>
              <a:t>Н. Н. Виноградова</a:t>
            </a:r>
            <a:endParaRPr lang="ru-RU" altLang="ru-RU" dirty="0">
              <a:solidFill>
                <a:srgbClr val="FF0000"/>
              </a:solidFill>
            </a:endParaRPr>
          </a:p>
          <a:p>
            <a:pPr marL="0" indent="0"/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Вид содержания: </a:t>
            </a:r>
            <a:r>
              <a:rPr lang="ru-RU" altLang="ru-RU" dirty="0">
                <a:solidFill>
                  <a:srgbClr val="FF0000"/>
                </a:solidFill>
              </a:rPr>
              <a:t>Текст</a:t>
            </a:r>
          </a:p>
          <a:p>
            <a:pPr marL="0" indent="0"/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Средство доступа: </a:t>
            </a:r>
            <a:r>
              <a:rPr lang="ru-RU" altLang="ru-RU" dirty="0">
                <a:solidFill>
                  <a:srgbClr val="FF0000"/>
                </a:solidFill>
              </a:rPr>
              <a:t>непосредственный </a:t>
            </a: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b="1" i="1" dirty="0" smtClean="0">
                <a:solidFill>
                  <a:srgbClr val="00339A"/>
                </a:solidFill>
              </a:rPr>
              <a:t>Сведения </a:t>
            </a:r>
            <a:r>
              <a:rPr lang="ru-RU" altLang="ru-RU" b="1" i="1" dirty="0">
                <a:solidFill>
                  <a:srgbClr val="00339A"/>
                </a:solidFill>
              </a:rPr>
              <a:t>об идентифицирующем ресурсе</a:t>
            </a:r>
          </a:p>
          <a:p>
            <a:pPr marL="0" indent="0"/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Название источника, дата, номер: </a:t>
            </a:r>
            <a:r>
              <a:rPr lang="ru-RU" altLang="ru-RU" dirty="0">
                <a:solidFill>
                  <a:srgbClr val="FF0000"/>
                </a:solidFill>
              </a:rPr>
              <a:t>Вестник </a:t>
            </a:r>
            <a:r>
              <a:rPr lang="ru-RU" altLang="ru-RU" dirty="0" smtClean="0">
                <a:solidFill>
                  <a:srgbClr val="FF0000"/>
                </a:solidFill>
              </a:rPr>
              <a:t>ВолГУ. Сер. 4. История. </a:t>
            </a:r>
            <a:r>
              <a:rPr lang="ru-RU" altLang="ru-RU" dirty="0">
                <a:solidFill>
                  <a:srgbClr val="FF0000"/>
                </a:solidFill>
              </a:rPr>
              <a:t>– </a:t>
            </a:r>
            <a:r>
              <a:rPr lang="ru-RU" altLang="ru-RU" dirty="0" smtClean="0">
                <a:solidFill>
                  <a:srgbClr val="FF0000"/>
                </a:solidFill>
              </a:rPr>
              <a:t>2008. </a:t>
            </a:r>
            <a:r>
              <a:rPr lang="ru-RU" altLang="ru-RU" dirty="0">
                <a:solidFill>
                  <a:srgbClr val="FF0000"/>
                </a:solidFill>
              </a:rPr>
              <a:t>– № 2 </a:t>
            </a:r>
            <a:r>
              <a:rPr lang="ru-RU" altLang="ru-RU" dirty="0" smtClean="0">
                <a:solidFill>
                  <a:srgbClr val="FF0000"/>
                </a:solidFill>
              </a:rPr>
              <a:t>(14) </a:t>
            </a:r>
            <a:endParaRPr lang="ru-RU" alt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b="1" i="1" dirty="0">
                <a:solidFill>
                  <a:srgbClr val="00339A"/>
                </a:solidFill>
              </a:rPr>
              <a:t>Местоположение составной части в ресурсе</a:t>
            </a:r>
          </a:p>
          <a:p>
            <a:pPr marL="0" indent="0"/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Диапазон страниц: </a:t>
            </a:r>
            <a:r>
              <a:rPr lang="ru-RU" altLang="ru-RU" dirty="0">
                <a:solidFill>
                  <a:srgbClr val="FF0000"/>
                </a:solidFill>
              </a:rPr>
              <a:t>С. </a:t>
            </a:r>
            <a:r>
              <a:rPr lang="ru-RU" altLang="ru-RU" dirty="0" smtClean="0">
                <a:solidFill>
                  <a:srgbClr val="FF0000"/>
                </a:solidFill>
              </a:rPr>
              <a:t>28–36</a:t>
            </a:r>
            <a:endParaRPr lang="ru-RU" alt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76056" y="1203197"/>
            <a:ext cx="281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Элементы записи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566" y="1203197"/>
            <a:ext cx="359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Источник информации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7751" y="102870"/>
            <a:ext cx="9023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Статья из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журнала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0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94310"/>
            <a:ext cx="10058400" cy="6450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Статья из сборника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1005840"/>
            <a:ext cx="3048996" cy="4572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Сведения </a:t>
            </a:r>
            <a:r>
              <a:rPr lang="ru-RU" sz="1800" dirty="0" smtClean="0">
                <a:solidFill>
                  <a:srgbClr val="C00000"/>
                </a:solidFill>
              </a:rPr>
              <a:t>о </a:t>
            </a:r>
            <a:r>
              <a:rPr lang="ru-RU" sz="1800" dirty="0">
                <a:solidFill>
                  <a:srgbClr val="C00000"/>
                </a:solidFill>
              </a:rPr>
              <a:t>составной части ресурса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1629479"/>
            <a:ext cx="3674441" cy="490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1354" y="930841"/>
            <a:ext cx="3865626" cy="532199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Сведения об идентифицирующем ресурсе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"/>
          <a:stretch/>
        </p:blipFill>
        <p:spPr>
          <a:xfrm>
            <a:off x="6479568" y="1628183"/>
            <a:ext cx="3647412" cy="498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10305492" y="3069517"/>
            <a:ext cx="1657350" cy="1115568"/>
          </a:xfrm>
          <a:prstGeom prst="wedgeRectCallout">
            <a:avLst>
              <a:gd name="adj1" fmla="val -94712"/>
              <a:gd name="adj2" fmla="val 7923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Титульный лист сборника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343400" y="3069517"/>
            <a:ext cx="1657350" cy="1115568"/>
          </a:xfrm>
          <a:prstGeom prst="wedgeRectCallout">
            <a:avLst>
              <a:gd name="adj1" fmla="val -94712"/>
              <a:gd name="adj2" fmla="val 7923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в сборнике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02870"/>
            <a:ext cx="10474452" cy="11772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Сведения о составной части ресурса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17270"/>
            <a:ext cx="11281410" cy="55549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buClr>
                <a:srgbClr val="00007D"/>
              </a:buClr>
              <a:buSzPct val="75000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Включают: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 smtClean="0">
                <a:solidFill>
                  <a:srgbClr val="002060"/>
                </a:solidFill>
                <a:latin typeface="+mj-lt"/>
              </a:rPr>
              <a:t>Заголовок</a:t>
            </a:r>
            <a:endParaRPr lang="ru-RU" altLang="ru-RU" dirty="0">
              <a:solidFill>
                <a:srgbClr val="002060"/>
              </a:solidFill>
              <a:latin typeface="+mj-lt"/>
            </a:endParaRP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Основное заглавие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Сведения, относящиеся к заглавию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Сведения об ответственности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Вид содержания и средство доступа</a:t>
            </a:r>
          </a:p>
          <a:p>
            <a:pPr algn="just">
              <a:spcBef>
                <a:spcPts val="500"/>
              </a:spcBef>
              <a:buClrTx/>
              <a:buSzPct val="75000"/>
              <a:buNone/>
            </a:pPr>
            <a:endParaRPr lang="ru-RU" altLang="ru-RU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40000"/>
              </a:lnSpc>
              <a:spcBef>
                <a:spcPts val="500"/>
              </a:spcBef>
              <a:buClrTx/>
              <a:buSzPct val="75000"/>
              <a:buNone/>
            </a:pP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40000"/>
              </a:lnSpc>
              <a:spcBef>
                <a:spcPts val="500"/>
              </a:spcBef>
              <a:buClrTx/>
              <a:buSzPct val="75000"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Примеры:</a:t>
            </a:r>
          </a:p>
          <a:p>
            <a:pPr algn="ctr">
              <a:lnSpc>
                <a:spcPct val="140000"/>
              </a:lnSpc>
              <a:spcBef>
                <a:spcPts val="500"/>
              </a:spcBef>
              <a:buClrTx/>
              <a:buSzPct val="75000"/>
              <a:buNone/>
            </a:pPr>
            <a:endParaRPr lang="ru-RU" altLang="ru-RU" b="1" dirty="0">
              <a:solidFill>
                <a:srgbClr val="C00000"/>
              </a:solidFill>
              <a:latin typeface="+mj-lt"/>
            </a:endParaRPr>
          </a:p>
          <a:p>
            <a:pPr algn="just">
              <a:spcBef>
                <a:spcPct val="0"/>
              </a:spcBef>
              <a:buClrTx/>
              <a:buSzPct val="75000"/>
              <a:buNone/>
            </a:pP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Виноградова, Н. Н. Коронация Александра </a:t>
            </a:r>
            <a:r>
              <a:rPr lang="en-US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II</a:t>
            </a:r>
            <a:r>
              <a:rPr lang="ru-RU" altLang="ru-RU" i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образ власти глазами современников </a:t>
            </a:r>
            <a:r>
              <a:rPr lang="ru-RU" altLang="ru-RU" b="1" i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(на основе анализа материалов прессы) / Н. Н. Виноградова. </a:t>
            </a: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</a:t>
            </a:r>
            <a:r>
              <a:rPr lang="ru-RU" altLang="ru-RU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i="1" dirty="0">
                <a:solidFill>
                  <a:srgbClr val="C00000"/>
                </a:solidFill>
                <a:latin typeface="+mj-lt"/>
              </a:rPr>
              <a:t>Текст : непосредственный </a:t>
            </a:r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//</a:t>
            </a:r>
          </a:p>
          <a:p>
            <a:pPr algn="just">
              <a:spcBef>
                <a:spcPct val="0"/>
              </a:spcBef>
              <a:buClrTx/>
              <a:buSzPct val="75000"/>
              <a:buNone/>
            </a:pPr>
            <a:endParaRPr lang="ru-RU" altLang="ru-RU" i="1" dirty="0">
              <a:solidFill>
                <a:srgbClr val="002060"/>
              </a:solidFill>
              <a:latin typeface="+mj-lt"/>
            </a:endParaRPr>
          </a:p>
          <a:p>
            <a:pPr algn="just">
              <a:spcBef>
                <a:spcPct val="0"/>
              </a:spcBef>
              <a:buClrTx/>
              <a:buSzPct val="75000"/>
              <a:buNone/>
            </a:pPr>
            <a:r>
              <a:rPr lang="ru-RU" altLang="ru-RU" i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Ключкарев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Г. А. Малые научные предприятия как фактор конкуренции университетов / </a:t>
            </a:r>
            <a:r>
              <a:rPr lang="ru-RU" altLang="ru-RU" i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Ключкарев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Г. А., </a:t>
            </a:r>
            <a:r>
              <a:rPr lang="ru-RU" altLang="ru-RU" i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Чурсина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А. В. –</a:t>
            </a:r>
            <a:r>
              <a:rPr lang="ru-RU" altLang="ru-RU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i="1" dirty="0">
                <a:solidFill>
                  <a:srgbClr val="C00000"/>
                </a:solidFill>
                <a:latin typeface="+mj-lt"/>
              </a:rPr>
              <a:t>Текст : электронный 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//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74" y="896372"/>
            <a:ext cx="5363466" cy="274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2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02870"/>
            <a:ext cx="10783062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6">
                    <a:lumMod val="75000"/>
                  </a:schemeClr>
                </a:solidFill>
              </a:rPr>
              <a:t>Сведения </a:t>
            </a: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об идентифицирующем ресурсе</a:t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5" y="1337310"/>
            <a:ext cx="6088985" cy="55206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500"/>
              </a:spcBef>
              <a:buClr>
                <a:srgbClr val="00007D"/>
              </a:buClr>
              <a:buSzPct val="75000"/>
              <a:buNone/>
            </a:pPr>
            <a:r>
              <a:rPr lang="ru-RU" altLang="ru-RU" dirty="0">
                <a:solidFill>
                  <a:srgbClr val="C00000"/>
                </a:solidFill>
                <a:latin typeface="+mj-lt"/>
              </a:rPr>
              <a:t>Включают: </a:t>
            </a:r>
          </a:p>
          <a:p>
            <a:pPr lvl="1"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sz="1600" dirty="0">
                <a:solidFill>
                  <a:srgbClr val="002060"/>
                </a:solidFill>
                <a:latin typeface="+mj-lt"/>
              </a:rPr>
              <a:t>Название источника</a:t>
            </a:r>
          </a:p>
          <a:p>
            <a:pPr lvl="1"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sz="1600" dirty="0">
                <a:solidFill>
                  <a:srgbClr val="002060"/>
                </a:solidFill>
                <a:latin typeface="+mj-lt"/>
              </a:rPr>
              <a:t>Год, номер (том, выпуск и пр.) – для периодических изданий</a:t>
            </a:r>
          </a:p>
          <a:p>
            <a:pPr lvl="1"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sz="1600" dirty="0">
                <a:solidFill>
                  <a:srgbClr val="002060"/>
                </a:solidFill>
                <a:latin typeface="+mj-lt"/>
              </a:rPr>
              <a:t>Сведения об ответственности, место издания, год издания – для сборников (название издательства при аналитическом описании рекомендуется опускать).</a:t>
            </a:r>
          </a:p>
          <a:p>
            <a:pPr marL="0" indent="0" algn="just">
              <a:spcBef>
                <a:spcPts val="500"/>
              </a:spcBef>
              <a:buClr>
                <a:srgbClr val="00007D"/>
              </a:buClr>
              <a:buSzPct val="75000"/>
              <a:buNone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Сведения об идентифицирующем документе приводятся через «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//</a:t>
            </a:r>
            <a:r>
              <a:rPr lang="ru-RU" altLang="ru-RU" dirty="0">
                <a:solidFill>
                  <a:srgbClr val="002060"/>
                </a:solidFill>
                <a:latin typeface="+mj-lt"/>
              </a:rPr>
              <a:t>».</a:t>
            </a:r>
          </a:p>
          <a:p>
            <a:pPr algn="ctr">
              <a:spcBef>
                <a:spcPts val="500"/>
              </a:spcBef>
              <a:buClrTx/>
              <a:buSzPct val="75000"/>
              <a:buNone/>
            </a:pP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spcBef>
                <a:spcPts val="500"/>
              </a:spcBef>
              <a:buClrTx/>
              <a:buSzPct val="75000"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Примеры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algn="just">
              <a:spcBef>
                <a:spcPts val="500"/>
              </a:spcBef>
              <a:buClrTx/>
              <a:buSzPct val="75000"/>
              <a:buNone/>
            </a:pP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</a:t>
            </a: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Мир библиографии. 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2014. 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 № 4.</a:t>
            </a:r>
          </a:p>
          <a:p>
            <a:pPr algn="just">
              <a:spcBef>
                <a:spcPts val="500"/>
              </a:spcBef>
              <a:buClrTx/>
              <a:buSzPct val="75000"/>
              <a:buNone/>
            </a:pP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Вестник ВолГУ. Сер. </a:t>
            </a: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3. 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Экономика. Экология. – 2019. – </a:t>
            </a:r>
            <a:r>
              <a:rPr lang="ru-RU" altLang="ru-RU" i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Вып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2 (35).</a:t>
            </a:r>
          </a:p>
          <a:p>
            <a:pPr algn="just">
              <a:spcBef>
                <a:spcPts val="500"/>
              </a:spcBef>
              <a:buClrTx/>
              <a:buSzPct val="75000"/>
              <a:buNone/>
            </a:pP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Россия в современном мире : материалы научной конференции / отв. ред. А. Б. Борисов. – Москва, </a:t>
            </a: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2020</a:t>
            </a: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</a:t>
            </a:r>
          </a:p>
          <a:p>
            <a:pPr algn="just">
              <a:spcBef>
                <a:spcPts val="500"/>
              </a:spcBef>
              <a:buClrTx/>
              <a:buSzPct val="75000"/>
              <a:buNone/>
            </a:pPr>
            <a:r>
              <a:rPr lang="ru-RU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Звезда : литературно-художественный общественно-политический независимый журнал : </a:t>
            </a:r>
            <a:r>
              <a:rPr lang="ru-RU" alt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[сайт]</a:t>
            </a:r>
            <a:endParaRPr lang="ru-RU" altLang="ru-RU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1026" name="Picture 2" descr="https://www.lib.tsu.ru/sites/default/files/mir_bi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17" y="1132324"/>
            <a:ext cx="3836593" cy="551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257300" y="102871"/>
            <a:ext cx="10298430" cy="91439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defRPr/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Сведения об идентифицирующем ресурсе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97515" y="1017271"/>
            <a:ext cx="5986115" cy="57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en-US" altLang="ru-RU" b="1" dirty="0" smtClean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C00000"/>
                </a:solidFill>
              </a:rPr>
              <a:t>            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Выберите верный вариант:</a:t>
            </a:r>
          </a:p>
          <a:p>
            <a:pPr marL="1588" indent="0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1588" indent="0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1)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Вестник Волгоградского государственного университета. Сер. 4. История. Регионоведение. Международные отношения. –</a:t>
            </a:r>
          </a:p>
          <a:p>
            <a:pPr marL="1588" indent="0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2020. – Т. 25, № 2.</a:t>
            </a:r>
          </a:p>
          <a:p>
            <a:pPr marL="458788" indent="-457200">
              <a:lnSpc>
                <a:spcPct val="80000"/>
              </a:lnSpc>
              <a:spcBef>
                <a:spcPts val="500"/>
              </a:spcBef>
              <a:buSzPct val="75000"/>
              <a:buFont typeface="+mj-lt"/>
              <a:buAutoNum type="arabicPeriod"/>
            </a:pPr>
            <a:endParaRPr lang="ru-RU" alt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588" indent="0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2)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 Вестник ВолГУ. – 2020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. –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№ 2.</a:t>
            </a:r>
          </a:p>
          <a:p>
            <a:pPr marL="458788" indent="-457200">
              <a:lnSpc>
                <a:spcPct val="80000"/>
              </a:lnSpc>
              <a:spcBef>
                <a:spcPts val="500"/>
              </a:spcBef>
              <a:buSzPct val="75000"/>
              <a:buFont typeface="+mj-lt"/>
              <a:buAutoNum type="arabicPeriod"/>
            </a:pPr>
            <a:endParaRPr lang="ru-RU" alt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588" indent="0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3)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sz="2000" dirty="0" smtClean="0">
                <a:solidFill>
                  <a:schemeClr val="accent5">
                    <a:lumMod val="50000"/>
                  </a:schemeClr>
                </a:solidFill>
              </a:rPr>
              <a:t>Science Journal of Volgograd State University. History. Area Studies. International Relations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. – </a:t>
            </a:r>
            <a:r>
              <a:rPr lang="en-US" altLang="ru-RU" sz="2000" dirty="0" smtClean="0">
                <a:solidFill>
                  <a:schemeClr val="accent5">
                    <a:lumMod val="50000"/>
                  </a:schemeClr>
                </a:solidFill>
              </a:rPr>
              <a:t>Vol. 25,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№ 2.</a:t>
            </a:r>
          </a:p>
          <a:p>
            <a:pPr marL="1588" indent="0"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1588" indent="0"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4)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Университеты в глобальном мире. – 2020. – Т.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25, №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endParaRPr lang="ru-RU" alt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054" name="Picture 6" descr="https://readera.org/file/picture/149130549/2-t25-2020vestnik-volgogradskogo-gosudarstvennogo-universiteta-serija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86" y="1086038"/>
            <a:ext cx="3988233" cy="563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62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31602" cy="90982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6">
                    <a:lumMod val="75000"/>
                  </a:schemeClr>
                </a:solidFill>
              </a:rPr>
              <a:t>Сведения </a:t>
            </a: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>о местоположении составной части в ресурсе</a:t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94460"/>
            <a:ext cx="10058400" cy="4777740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Указывается диапазон страниц, на которых размещена статья (раздел, глава и пр.) в источнике информации.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Пагинации предшествует сокращенное слово «страницы» (С.).</a:t>
            </a:r>
          </a:p>
          <a:p>
            <a:pPr algn="just">
              <a:spcBef>
                <a:spcPts val="5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"/>
            </a:pPr>
            <a:r>
              <a:rPr lang="ru-RU" altLang="ru-RU" dirty="0">
                <a:solidFill>
                  <a:srgbClr val="002060"/>
                </a:solidFill>
                <a:latin typeface="+mj-lt"/>
              </a:rPr>
              <a:t>Страницы приводятся на языке оригинала документа;  указывают теми цифрами (арабскими или римскими), как в пагинации.</a:t>
            </a:r>
          </a:p>
          <a:p>
            <a:pPr algn="ctr">
              <a:spcBef>
                <a:spcPts val="500"/>
              </a:spcBef>
              <a:buClrTx/>
              <a:buSzPct val="75000"/>
              <a:buNone/>
            </a:pP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ts val="500"/>
              </a:spcBef>
              <a:buClrTx/>
              <a:buSzPct val="75000"/>
              <a:buNone/>
            </a:pP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Примеры:</a:t>
            </a:r>
          </a:p>
          <a:p>
            <a:pPr algn="just">
              <a:spcBef>
                <a:spcPts val="500"/>
              </a:spcBef>
              <a:buClrTx/>
              <a:buSzTx/>
              <a:buNone/>
            </a:pPr>
            <a:r>
              <a:rPr lang="nn-NO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С. 17–28</a:t>
            </a:r>
          </a:p>
          <a:p>
            <a:pPr algn="just">
              <a:spcBef>
                <a:spcPts val="500"/>
              </a:spcBef>
              <a:buClrTx/>
              <a:buSzTx/>
              <a:buNone/>
            </a:pPr>
            <a:r>
              <a:rPr lang="nn-NO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P. 18–30</a:t>
            </a:r>
          </a:p>
          <a:p>
            <a:pPr algn="just">
              <a:spcBef>
                <a:spcPts val="500"/>
              </a:spcBef>
              <a:buClrTx/>
              <a:buSzTx/>
              <a:buNone/>
            </a:pPr>
            <a:r>
              <a:rPr lang="nn-NO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S. 12–31</a:t>
            </a:r>
          </a:p>
          <a:p>
            <a:pPr algn="just">
              <a:spcBef>
                <a:spcPts val="500"/>
              </a:spcBef>
              <a:buClrTx/>
              <a:buSzTx/>
              <a:buNone/>
            </a:pPr>
            <a:r>
              <a:rPr lang="nn-NO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С. [1–8]</a:t>
            </a:r>
          </a:p>
          <a:p>
            <a:pPr algn="just">
              <a:spcBef>
                <a:spcPts val="500"/>
              </a:spcBef>
              <a:buClrTx/>
              <a:buSzTx/>
              <a:buNone/>
            </a:pPr>
            <a:r>
              <a:rPr lang="nn-NO" altLang="ru-RU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С. I–XXXVI, 1–12.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22545" y="349506"/>
            <a:ext cx="9504998" cy="1209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defRPr/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Сведения о местоположении составной части в ресурсе</a:t>
            </a:r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51460" y="1341439"/>
            <a:ext cx="11647169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en-US" altLang="ru-RU" b="1" dirty="0" smtClean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C00000"/>
                </a:solidFill>
              </a:rPr>
              <a:t>     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Выберите верный вариант: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rgbClr val="00007D"/>
                </a:solidFill>
              </a:rPr>
              <a:t>              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1)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 10 с.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2)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С. 28-36.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3)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 28-36 с.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      </a:t>
            </a: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4) </a:t>
            </a:r>
            <a:r>
              <a:rPr lang="en-US" altLang="ru-RU" sz="2000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</a:rPr>
              <a:t>. 28-36.</a:t>
            </a:r>
            <a:endParaRPr lang="ru-RU" alt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endParaRPr lang="ru-RU" altLang="ru-RU" sz="2000" dirty="0">
              <a:solidFill>
                <a:srgbClr val="0000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11" y="1559181"/>
            <a:ext cx="3641139" cy="496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98" y="1895794"/>
            <a:ext cx="3527044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21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813</TotalTime>
  <Words>1188</Words>
  <Application>Microsoft Office PowerPoint</Application>
  <PresentationFormat>Широкоэкранный</PresentationFormat>
  <Paragraphs>138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Calibri</vt:lpstr>
      <vt:lpstr>Cambria</vt:lpstr>
      <vt:lpstr>Georgia</vt:lpstr>
      <vt:lpstr>Times New Roman</vt:lpstr>
      <vt:lpstr>Trebuchet MS</vt:lpstr>
      <vt:lpstr>Wingdings</vt:lpstr>
      <vt:lpstr>Дерево</vt:lpstr>
      <vt:lpstr>Оформление  научно-справочного аппарата курсовой  и ВК работ</vt:lpstr>
      <vt:lpstr>    Сведения о составной части ресурса // Сведения об идентифицирующем ресурсе. – Сведения о местоположении составной части в ресурсе. – Примечания.  </vt:lpstr>
      <vt:lpstr>Презентация PowerPoint</vt:lpstr>
      <vt:lpstr>Статья из сборника</vt:lpstr>
      <vt:lpstr>Сведения о составной части ресурса </vt:lpstr>
      <vt:lpstr> Сведения об идентифицирующем ресурсе  </vt:lpstr>
      <vt:lpstr>Презентация PowerPoint</vt:lpstr>
      <vt:lpstr>  Сведения о местоположении составной части в ресурсе   </vt:lpstr>
      <vt:lpstr>Презентация PowerPoint</vt:lpstr>
      <vt:lpstr>  Примечание   </vt:lpstr>
      <vt:lpstr>  Примечание   </vt:lpstr>
      <vt:lpstr>  Примеры библиографических записей   </vt:lpstr>
      <vt:lpstr>  Примеры библиографических записей   </vt:lpstr>
      <vt:lpstr>  Примеры библиографических записей   </vt:lpstr>
      <vt:lpstr>  Примечание   </vt:lpstr>
      <vt:lpstr>  Примечание 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 научно-справочного аппарата курсовой  и ВК работ</dc:title>
  <dc:creator>ibo</dc:creator>
  <cp:lastModifiedBy>ibo</cp:lastModifiedBy>
  <cp:revision>39</cp:revision>
  <dcterms:created xsi:type="dcterms:W3CDTF">2023-03-28T08:03:08Z</dcterms:created>
  <dcterms:modified xsi:type="dcterms:W3CDTF">2023-04-10T06:47:56Z</dcterms:modified>
</cp:coreProperties>
</file>